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6" r:id="rId1"/>
  </p:sldMasterIdLst>
  <p:notesMasterIdLst>
    <p:notesMasterId r:id="rId22"/>
  </p:notesMasterIdLst>
  <p:sldIdLst>
    <p:sldId id="256" r:id="rId2"/>
    <p:sldId id="304" r:id="rId3"/>
    <p:sldId id="290" r:id="rId4"/>
    <p:sldId id="307" r:id="rId5"/>
    <p:sldId id="315" r:id="rId6"/>
    <p:sldId id="308" r:id="rId7"/>
    <p:sldId id="293" r:id="rId8"/>
    <p:sldId id="300" r:id="rId9"/>
    <p:sldId id="299" r:id="rId10"/>
    <p:sldId id="264" r:id="rId11"/>
    <p:sldId id="259" r:id="rId12"/>
    <p:sldId id="261" r:id="rId13"/>
    <p:sldId id="294" r:id="rId14"/>
    <p:sldId id="302" r:id="rId15"/>
    <p:sldId id="313" r:id="rId16"/>
    <p:sldId id="314" r:id="rId17"/>
    <p:sldId id="303" r:id="rId18"/>
    <p:sldId id="312" r:id="rId19"/>
    <p:sldId id="310" r:id="rId20"/>
    <p:sldId id="30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4" userDrawn="1">
          <p15:clr>
            <a:srgbClr val="A4A3A4"/>
          </p15:clr>
        </p15:guide>
        <p15:guide id="2" orient="horz" pos="754" userDrawn="1">
          <p15:clr>
            <a:srgbClr val="A4A3A4"/>
          </p15:clr>
        </p15:guide>
        <p15:guide id="3" pos="7038" userDrawn="1">
          <p15:clr>
            <a:srgbClr val="A4A3A4"/>
          </p15:clr>
        </p15:guide>
        <p15:guide id="4" orient="horz" pos="3702" userDrawn="1">
          <p15:clr>
            <a:srgbClr val="A4A3A4"/>
          </p15:clr>
        </p15:guide>
        <p15:guide id="5" orient="horz" pos="3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C29F5"/>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41" autoAdjust="0"/>
  </p:normalViewPr>
  <p:slideViewPr>
    <p:cSldViewPr snapToGrid="0">
      <p:cViewPr varScale="1">
        <p:scale>
          <a:sx n="94" d="100"/>
          <a:sy n="94" d="100"/>
        </p:scale>
        <p:origin x="1118" y="77"/>
      </p:cViewPr>
      <p:guideLst>
        <p:guide pos="574"/>
        <p:guide orient="horz" pos="754"/>
        <p:guide pos="7038"/>
        <p:guide orient="horz" pos="3702"/>
        <p:guide orient="horz" pos="3203"/>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DE9727-6427-44BA-BC45-D3263B08CF9B}" type="datetimeFigureOut">
              <a:rPr lang="en-SG" smtClean="0"/>
              <a:t>29/10/2018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CC3F2-1B9C-438B-9968-1F82892884C2}" type="slidenum">
              <a:rPr lang="en-SG" smtClean="0"/>
              <a:t>‹#›</a:t>
            </a:fld>
            <a:endParaRPr lang="en-SG"/>
          </a:p>
        </p:txBody>
      </p:sp>
    </p:spTree>
    <p:extLst>
      <p:ext uri="{BB962C8B-B14F-4D97-AF65-F5344CB8AC3E}">
        <p14:creationId xmlns:p14="http://schemas.microsoft.com/office/powerpoint/2010/main" val="1960516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electrostatic_generator"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n.wikipedia.org/wiki/charge" TargetMode="External"/><Relationship Id="rId4" Type="http://schemas.openxmlformats.org/officeDocument/2006/relationships/hyperlink" Target="https://en.wikipedia.org/wiki/electrostati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FDCC3F2-1B9C-438B-9968-1F82892884C2}" type="slidenum">
              <a:rPr lang="en-SG" smtClean="0"/>
              <a:t>1</a:t>
            </a:fld>
            <a:endParaRPr lang="en-SG"/>
          </a:p>
        </p:txBody>
      </p:sp>
    </p:spTree>
    <p:extLst>
      <p:ext uri="{BB962C8B-B14F-4D97-AF65-F5344CB8AC3E}">
        <p14:creationId xmlns:p14="http://schemas.microsoft.com/office/powerpoint/2010/main" val="232419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Atoms will </a:t>
            </a:r>
            <a:r>
              <a:rPr lang="en-SG" b="1" dirty="0" smtClean="0"/>
              <a:t>usually</a:t>
            </a:r>
            <a:r>
              <a:rPr lang="en-SG" dirty="0" smtClean="0"/>
              <a:t> have the same number of protons and electrons. </a:t>
            </a:r>
          </a:p>
          <a:p>
            <a:r>
              <a:rPr lang="en-SG" dirty="0" smtClean="0"/>
              <a:t>When they are in this state the atom is said to be ""electrically neutral". </a:t>
            </a:r>
          </a:p>
          <a:p>
            <a:r>
              <a:rPr lang="en-SG" dirty="0" smtClean="0"/>
              <a:t>The charges of the protons and electrons cancel each other out.</a:t>
            </a:r>
          </a:p>
          <a:p>
            <a:r>
              <a:rPr lang="en-SG" dirty="0" smtClean="0"/>
              <a:t>If an atom loses an electron, it will have a higher number of protons and the atom will become positively charged.</a:t>
            </a:r>
          </a:p>
          <a:p>
            <a:r>
              <a:rPr lang="en-SG" dirty="0" smtClean="0"/>
              <a:t>Likewise, if an atom gains an electron it will have a negative charge. </a:t>
            </a:r>
          </a:p>
          <a:p>
            <a:r>
              <a:rPr lang="en-SG" dirty="0" smtClean="0"/>
              <a:t>Charged atoms are referred to as "ions". </a:t>
            </a:r>
          </a:p>
          <a:p>
            <a:r>
              <a:rPr lang="en-SG" dirty="0" smtClean="0"/>
              <a:t>The image below shows the same copper atom, one with a missing electron in the valence shell and the other with an extra electron</a:t>
            </a:r>
          </a:p>
        </p:txBody>
      </p:sp>
      <p:sp>
        <p:nvSpPr>
          <p:cNvPr id="4" name="Slide Number Placeholder 3"/>
          <p:cNvSpPr>
            <a:spLocks noGrp="1"/>
          </p:cNvSpPr>
          <p:nvPr>
            <p:ph type="sldNum" sz="quarter" idx="10"/>
          </p:nvPr>
        </p:nvSpPr>
        <p:spPr/>
        <p:txBody>
          <a:bodyPr/>
          <a:lstStyle/>
          <a:p>
            <a:fld id="{4FDCC3F2-1B9C-438B-9968-1F82892884C2}" type="slidenum">
              <a:rPr lang="en-SG" smtClean="0"/>
              <a:t>10</a:t>
            </a:fld>
            <a:endParaRPr lang="en-SG"/>
          </a:p>
        </p:txBody>
      </p:sp>
    </p:spTree>
    <p:extLst>
      <p:ext uri="{BB962C8B-B14F-4D97-AF65-F5344CB8AC3E}">
        <p14:creationId xmlns:p14="http://schemas.microsoft.com/office/powerpoint/2010/main" val="3274379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FDCC3F2-1B9C-438B-9968-1F82892884C2}" type="slidenum">
              <a:rPr lang="en-SG" smtClean="0"/>
              <a:t>13</a:t>
            </a:fld>
            <a:endParaRPr lang="en-SG"/>
          </a:p>
        </p:txBody>
      </p:sp>
    </p:spTree>
    <p:extLst>
      <p:ext uri="{BB962C8B-B14F-4D97-AF65-F5344CB8AC3E}">
        <p14:creationId xmlns:p14="http://schemas.microsoft.com/office/powerpoint/2010/main" val="3784224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smtClean="0"/>
              <a:t>Free electron is a </a:t>
            </a:r>
            <a:r>
              <a:rPr lang="en-GB" altLang="en-US" dirty="0" err="1" smtClean="0">
                <a:solidFill>
                  <a:srgbClr val="00B050"/>
                </a:solidFill>
              </a:rPr>
              <a:t>negati</a:t>
            </a:r>
            <a:r>
              <a:rPr lang="en-US" altLang="en-US" dirty="0" err="1" smtClean="0">
                <a:solidFill>
                  <a:srgbClr val="00B050"/>
                </a:solidFill>
              </a:rPr>
              <a:t>vely</a:t>
            </a:r>
            <a:r>
              <a:rPr lang="en-US" altLang="en-US" dirty="0" smtClean="0">
                <a:solidFill>
                  <a:srgbClr val="00B050"/>
                </a:solidFill>
              </a:rPr>
              <a:t> charged particle</a:t>
            </a:r>
            <a:endParaRPr lang="en-GB" altLang="en-US" dirty="0" smtClean="0">
              <a:solidFill>
                <a:srgbClr val="00B050"/>
              </a:solidFill>
            </a:endParaRPr>
          </a:p>
          <a:p>
            <a:pPr eaLnBrk="1" hangingPunct="1"/>
            <a:r>
              <a:rPr lang="en-GB" altLang="en-US" dirty="0" smtClean="0"/>
              <a:t>The quantity of electric charge (Q) is measured in </a:t>
            </a:r>
            <a:r>
              <a:rPr lang="en-US" altLang="en-US" b="1" i="1" dirty="0" smtClean="0">
                <a:solidFill>
                  <a:srgbClr val="00B050"/>
                </a:solidFill>
              </a:rPr>
              <a:t>C</a:t>
            </a:r>
            <a:r>
              <a:rPr lang="en-GB" altLang="en-US" b="1" i="1" dirty="0" err="1" smtClean="0">
                <a:solidFill>
                  <a:srgbClr val="00B050"/>
                </a:solidFill>
              </a:rPr>
              <a:t>oulombs</a:t>
            </a:r>
            <a:r>
              <a:rPr lang="en-GB" altLang="en-US" b="1" i="1" dirty="0" smtClean="0">
                <a:solidFill>
                  <a:srgbClr val="00B050"/>
                </a:solidFill>
              </a:rPr>
              <a:t> (C)</a:t>
            </a:r>
          </a:p>
        </p:txBody>
      </p:sp>
      <p:sp>
        <p:nvSpPr>
          <p:cNvPr id="4" name="Slide Number Placeholder 3"/>
          <p:cNvSpPr>
            <a:spLocks noGrp="1"/>
          </p:cNvSpPr>
          <p:nvPr>
            <p:ph type="sldNum" sz="quarter" idx="10"/>
          </p:nvPr>
        </p:nvSpPr>
        <p:spPr/>
        <p:txBody>
          <a:bodyPr/>
          <a:lstStyle/>
          <a:p>
            <a:fld id="{4FDCC3F2-1B9C-438B-9968-1F82892884C2}" type="slidenum">
              <a:rPr lang="en-SG" smtClean="0"/>
              <a:t>14</a:t>
            </a:fld>
            <a:endParaRPr lang="en-SG"/>
          </a:p>
        </p:txBody>
      </p:sp>
    </p:spTree>
    <p:extLst>
      <p:ext uri="{BB962C8B-B14F-4D97-AF65-F5344CB8AC3E}">
        <p14:creationId xmlns:p14="http://schemas.microsoft.com/office/powerpoint/2010/main" val="2479344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smtClean="0">
                <a:solidFill>
                  <a:srgbClr val="00B050"/>
                </a:solidFill>
              </a:rPr>
              <a:t>1 C</a:t>
            </a:r>
            <a:r>
              <a:rPr lang="en-GB" altLang="en-US" dirty="0" smtClean="0">
                <a:solidFill>
                  <a:srgbClr val="FF00FF"/>
                </a:solidFill>
              </a:rPr>
              <a:t> </a:t>
            </a:r>
            <a:r>
              <a:rPr lang="en-GB" altLang="en-US" dirty="0" smtClean="0"/>
              <a:t>of negative charge = total charge </a:t>
            </a:r>
            <a:r>
              <a:rPr lang="en-US" altLang="en-US" dirty="0" smtClean="0"/>
              <a:t>contained in</a:t>
            </a:r>
            <a:r>
              <a:rPr lang="en-GB" altLang="en-US" dirty="0" smtClean="0"/>
              <a:t> </a:t>
            </a:r>
            <a:r>
              <a:rPr lang="en-GB" altLang="en-US" dirty="0" smtClean="0">
                <a:solidFill>
                  <a:srgbClr val="00B050"/>
                </a:solidFill>
              </a:rPr>
              <a:t>6.25 x 10</a:t>
            </a:r>
            <a:r>
              <a:rPr lang="en-GB" altLang="en-US" baseline="30000" dirty="0" smtClean="0">
                <a:solidFill>
                  <a:srgbClr val="00B050"/>
                </a:solidFill>
              </a:rPr>
              <a:t>18</a:t>
            </a:r>
            <a:r>
              <a:rPr lang="en-GB" altLang="en-US" dirty="0" smtClean="0">
                <a:solidFill>
                  <a:srgbClr val="00B050"/>
                </a:solidFill>
              </a:rPr>
              <a:t> electrons</a:t>
            </a:r>
            <a:endParaRPr lang="en-US" altLang="en-US" dirty="0" smtClean="0">
              <a:solidFill>
                <a:srgbClr val="00B050"/>
              </a:solidFill>
            </a:endParaRPr>
          </a:p>
          <a:p>
            <a:endParaRPr lang="en-SG" dirty="0"/>
          </a:p>
        </p:txBody>
      </p:sp>
      <p:sp>
        <p:nvSpPr>
          <p:cNvPr id="4" name="Slide Number Placeholder 3"/>
          <p:cNvSpPr>
            <a:spLocks noGrp="1"/>
          </p:cNvSpPr>
          <p:nvPr>
            <p:ph type="sldNum" sz="quarter" idx="10"/>
          </p:nvPr>
        </p:nvSpPr>
        <p:spPr/>
        <p:txBody>
          <a:bodyPr/>
          <a:lstStyle/>
          <a:p>
            <a:fld id="{4FDCC3F2-1B9C-438B-9968-1F82892884C2}" type="slidenum">
              <a:rPr lang="en-SG" smtClean="0"/>
              <a:t>15</a:t>
            </a:fld>
            <a:endParaRPr lang="en-SG"/>
          </a:p>
        </p:txBody>
      </p:sp>
    </p:spTree>
    <p:extLst>
      <p:ext uri="{BB962C8B-B14F-4D97-AF65-F5344CB8AC3E}">
        <p14:creationId xmlns:p14="http://schemas.microsoft.com/office/powerpoint/2010/main" val="390249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FDCC3F2-1B9C-438B-9968-1F82892884C2}" type="slidenum">
              <a:rPr lang="en-SG" smtClean="0"/>
              <a:t>19</a:t>
            </a:fld>
            <a:endParaRPr lang="en-SG"/>
          </a:p>
        </p:txBody>
      </p:sp>
    </p:spTree>
    <p:extLst>
      <p:ext uri="{BB962C8B-B14F-4D97-AF65-F5344CB8AC3E}">
        <p14:creationId xmlns:p14="http://schemas.microsoft.com/office/powerpoint/2010/main" val="37715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 this unit,</a:t>
            </a:r>
            <a:r>
              <a:rPr lang="en-SG" baseline="0" dirty="0" smtClean="0"/>
              <a:t> we are introduced to the terms voltage and current</a:t>
            </a:r>
            <a:endParaRPr lang="en-SG" dirty="0"/>
          </a:p>
        </p:txBody>
      </p:sp>
      <p:sp>
        <p:nvSpPr>
          <p:cNvPr id="4" name="Slide Number Placeholder 3"/>
          <p:cNvSpPr>
            <a:spLocks noGrp="1"/>
          </p:cNvSpPr>
          <p:nvPr>
            <p:ph type="sldNum" sz="quarter" idx="10"/>
          </p:nvPr>
        </p:nvSpPr>
        <p:spPr/>
        <p:txBody>
          <a:bodyPr/>
          <a:lstStyle/>
          <a:p>
            <a:fld id="{4FDCC3F2-1B9C-438B-9968-1F82892884C2}" type="slidenum">
              <a:rPr lang="en-SG" smtClean="0"/>
              <a:t>2</a:t>
            </a:fld>
            <a:endParaRPr lang="en-SG"/>
          </a:p>
        </p:txBody>
      </p:sp>
    </p:spTree>
    <p:extLst>
      <p:ext uri="{BB962C8B-B14F-4D97-AF65-F5344CB8AC3E}">
        <p14:creationId xmlns:p14="http://schemas.microsoft.com/office/powerpoint/2010/main" val="501253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If you look around your environment, you will notice</a:t>
            </a:r>
            <a:r>
              <a:rPr lang="en-SG" baseline="0" dirty="0" smtClean="0"/>
              <a:t> that we are surrounded by a myriad of gadgets. Examples are mobile phones, television, desktop and computers. Our kitchen is equipped with appliances such as the electric kettle, toaster, oven and induction cookers. These are all electrical or electronic appliances or devices. So, what makes these things work?</a:t>
            </a:r>
            <a:endParaRPr lang="en-SG" dirty="0"/>
          </a:p>
        </p:txBody>
      </p:sp>
      <p:sp>
        <p:nvSpPr>
          <p:cNvPr id="4" name="Slide Number Placeholder 3"/>
          <p:cNvSpPr>
            <a:spLocks noGrp="1"/>
          </p:cNvSpPr>
          <p:nvPr>
            <p:ph type="sldNum" sz="quarter" idx="10"/>
          </p:nvPr>
        </p:nvSpPr>
        <p:spPr/>
        <p:txBody>
          <a:bodyPr/>
          <a:lstStyle/>
          <a:p>
            <a:fld id="{4FDCC3F2-1B9C-438B-9968-1F82892884C2}" type="slidenum">
              <a:rPr lang="en-SG" smtClean="0"/>
              <a:t>3</a:t>
            </a:fld>
            <a:endParaRPr lang="en-SG"/>
          </a:p>
        </p:txBody>
      </p:sp>
    </p:spTree>
    <p:extLst>
      <p:ext uri="{BB962C8B-B14F-4D97-AF65-F5344CB8AC3E}">
        <p14:creationId xmlns:p14="http://schemas.microsoft.com/office/powerpoint/2010/main" val="3482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There is one thing in common. They are powered by an electrical energy source either from the wall outlet or from a battery. This electrical energy source is converted to other forms of energy. For example, it is converted to heat when heating up an oven, or light in a television display or sound in music. </a:t>
            </a:r>
            <a:endParaRPr lang="en-SG" dirty="0"/>
          </a:p>
        </p:txBody>
      </p:sp>
      <p:sp>
        <p:nvSpPr>
          <p:cNvPr id="4" name="Slide Number Placeholder 3"/>
          <p:cNvSpPr>
            <a:spLocks noGrp="1"/>
          </p:cNvSpPr>
          <p:nvPr>
            <p:ph type="sldNum" sz="quarter" idx="10"/>
          </p:nvPr>
        </p:nvSpPr>
        <p:spPr/>
        <p:txBody>
          <a:bodyPr/>
          <a:lstStyle/>
          <a:p>
            <a:fld id="{4FDCC3F2-1B9C-438B-9968-1F82892884C2}" type="slidenum">
              <a:rPr lang="en-SG" smtClean="0"/>
              <a:t>4</a:t>
            </a:fld>
            <a:endParaRPr lang="en-SG"/>
          </a:p>
        </p:txBody>
      </p:sp>
    </p:spTree>
    <p:extLst>
      <p:ext uri="{BB962C8B-B14F-4D97-AF65-F5344CB8AC3E}">
        <p14:creationId xmlns:p14="http://schemas.microsoft.com/office/powerpoint/2010/main" val="186180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There is one thing in common. They are powered by an electrical energy source either from the wall outlet or from a battery. This electrical energy source is converted to other forms of energy. For example, it is converted to heat when heating up an oven, or light in a television display or sound in music. </a:t>
            </a:r>
            <a:endParaRPr lang="en-SG" dirty="0"/>
          </a:p>
        </p:txBody>
      </p:sp>
      <p:sp>
        <p:nvSpPr>
          <p:cNvPr id="4" name="Slide Number Placeholder 3"/>
          <p:cNvSpPr>
            <a:spLocks noGrp="1"/>
          </p:cNvSpPr>
          <p:nvPr>
            <p:ph type="sldNum" sz="quarter" idx="10"/>
          </p:nvPr>
        </p:nvSpPr>
        <p:spPr/>
        <p:txBody>
          <a:bodyPr/>
          <a:lstStyle/>
          <a:p>
            <a:fld id="{4FDCC3F2-1B9C-438B-9968-1F82892884C2}" type="slidenum">
              <a:rPr lang="en-SG" smtClean="0"/>
              <a:t>5</a:t>
            </a:fld>
            <a:endParaRPr lang="en-SG"/>
          </a:p>
        </p:txBody>
      </p:sp>
    </p:spTree>
    <p:extLst>
      <p:ext uri="{BB962C8B-B14F-4D97-AF65-F5344CB8AC3E}">
        <p14:creationId xmlns:p14="http://schemas.microsoft.com/office/powerpoint/2010/main" val="306449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Some of the terminology that we came across in unit one are voltage and current. For example, how do we tell the difference between a larger battery from a smaller one? We use the term voltage. Voltage provides energy to electrons (negative charges), allowing them to move through an electrical circuit. This movement of electrons is called the current. In this unit 2, we will focus on how electric charges are generated and what do the terms voltage and current really mean. Now, we will turn our attention to electric charges.</a:t>
            </a:r>
            <a:endParaRPr lang="en-SG" dirty="0" smtClean="0"/>
          </a:p>
        </p:txBody>
      </p:sp>
      <p:sp>
        <p:nvSpPr>
          <p:cNvPr id="4" name="Slide Number Placeholder 3"/>
          <p:cNvSpPr>
            <a:spLocks noGrp="1"/>
          </p:cNvSpPr>
          <p:nvPr>
            <p:ph type="sldNum" sz="quarter" idx="10"/>
          </p:nvPr>
        </p:nvSpPr>
        <p:spPr/>
        <p:txBody>
          <a:bodyPr/>
          <a:lstStyle/>
          <a:p>
            <a:fld id="{4FDCC3F2-1B9C-438B-9968-1F82892884C2}" type="slidenum">
              <a:rPr lang="en-SG" smtClean="0"/>
              <a:t>6</a:t>
            </a:fld>
            <a:endParaRPr lang="en-SG"/>
          </a:p>
        </p:txBody>
      </p:sp>
    </p:spTree>
    <p:extLst>
      <p:ext uri="{BB962C8B-B14F-4D97-AF65-F5344CB8AC3E}">
        <p14:creationId xmlns:p14="http://schemas.microsoft.com/office/powerpoint/2010/main" val="2606649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smtClean="0">
                <a:solidFill>
                  <a:schemeClr val="tx1"/>
                </a:solidFill>
                <a:effectLst/>
                <a:latin typeface="+mn-lt"/>
                <a:ea typeface="+mn-ea"/>
                <a:cs typeface="+mn-cs"/>
              </a:rPr>
              <a:t>The girl is touching the terminal of a powerful </a:t>
            </a:r>
            <a:r>
              <a:rPr lang="en-SG" sz="1200" b="0" i="0" u="none" strike="noStrike" kern="1200" dirty="0" smtClean="0">
                <a:solidFill>
                  <a:schemeClr val="tx1"/>
                </a:solidFill>
                <a:effectLst/>
                <a:latin typeface="+mn-lt"/>
                <a:ea typeface="+mn-ea"/>
                <a:cs typeface="+mn-cs"/>
                <a:hlinkClick r:id="rId3" tooltip="wikipedia:electrostatic generator"/>
              </a:rPr>
              <a:t>electrostatic generator</a:t>
            </a:r>
            <a:r>
              <a:rPr lang="en-SG" sz="1200" b="0" i="0" kern="1200" dirty="0" smtClean="0">
                <a:solidFill>
                  <a:schemeClr val="tx1"/>
                </a:solidFill>
                <a:effectLst/>
                <a:latin typeface="+mn-lt"/>
                <a:ea typeface="+mn-ea"/>
                <a:cs typeface="+mn-cs"/>
              </a:rPr>
              <a:t> and is charged with a high </a:t>
            </a:r>
            <a:r>
              <a:rPr lang="en-SG" sz="1200" b="0" i="0" u="none" strike="noStrike" kern="1200" dirty="0" smtClean="0">
                <a:solidFill>
                  <a:schemeClr val="tx1"/>
                </a:solidFill>
                <a:effectLst/>
                <a:latin typeface="+mn-lt"/>
                <a:ea typeface="+mn-ea"/>
                <a:cs typeface="+mn-cs"/>
                <a:hlinkClick r:id="rId4" tooltip="wikipedia:electrostatic"/>
              </a:rPr>
              <a:t>electrostatic</a:t>
            </a:r>
            <a:r>
              <a:rPr lang="en-SG" sz="1200" b="0" i="0" kern="1200" dirty="0" smtClean="0">
                <a:solidFill>
                  <a:schemeClr val="tx1"/>
                </a:solidFill>
                <a:effectLst/>
                <a:latin typeface="+mn-lt"/>
                <a:ea typeface="+mn-ea"/>
                <a:cs typeface="+mn-cs"/>
              </a:rPr>
              <a:t> </a:t>
            </a:r>
            <a:r>
              <a:rPr lang="en-SG" sz="1200" b="0" i="0" u="none" strike="noStrike" kern="1200" dirty="0" smtClean="0">
                <a:solidFill>
                  <a:schemeClr val="tx1"/>
                </a:solidFill>
                <a:effectLst/>
                <a:latin typeface="+mn-lt"/>
                <a:ea typeface="+mn-ea"/>
                <a:cs typeface="+mn-cs"/>
                <a:hlinkClick r:id="rId5" tooltip="wikipedia:charge"/>
              </a:rPr>
              <a:t>charge</a:t>
            </a:r>
            <a:r>
              <a:rPr lang="en-SG" sz="1200" b="0" i="0" kern="1200" dirty="0" smtClean="0">
                <a:solidFill>
                  <a:schemeClr val="tx1"/>
                </a:solidFill>
                <a:effectLst/>
                <a:latin typeface="+mn-lt"/>
                <a:ea typeface="+mn-ea"/>
                <a:cs typeface="+mn-cs"/>
              </a:rPr>
              <a:t>. The strands of her hair repel each other and stand out from her head.</a:t>
            </a:r>
          </a:p>
          <a:p>
            <a:endParaRPr lang="en-SG" dirty="0" smtClean="0"/>
          </a:p>
          <a:p>
            <a:r>
              <a:rPr lang="en-SG" dirty="0" smtClean="0"/>
              <a:t>Lightning is a sudden electrostatic discharge that occurs typically during a thunderstorm. This discharge occurs between electrically charged regions of a cloud, between two clouds, or between a cloud and the ground.</a:t>
            </a:r>
            <a:endParaRPr lang="en-SG" dirty="0"/>
          </a:p>
        </p:txBody>
      </p:sp>
      <p:sp>
        <p:nvSpPr>
          <p:cNvPr id="4" name="Slide Number Placeholder 3"/>
          <p:cNvSpPr>
            <a:spLocks noGrp="1"/>
          </p:cNvSpPr>
          <p:nvPr>
            <p:ph type="sldNum" sz="quarter" idx="10"/>
          </p:nvPr>
        </p:nvSpPr>
        <p:spPr/>
        <p:txBody>
          <a:bodyPr/>
          <a:lstStyle/>
          <a:p>
            <a:fld id="{4FDCC3F2-1B9C-438B-9968-1F82892884C2}" type="slidenum">
              <a:rPr lang="en-SG" smtClean="0"/>
              <a:t>7</a:t>
            </a:fld>
            <a:endParaRPr lang="en-SG"/>
          </a:p>
        </p:txBody>
      </p:sp>
    </p:spTree>
    <p:extLst>
      <p:ext uri="{BB962C8B-B14F-4D97-AF65-F5344CB8AC3E}">
        <p14:creationId xmlns:p14="http://schemas.microsoft.com/office/powerpoint/2010/main" val="1502271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An electric charge comes from an electron which is “freed” from the bonding of the parent atom. </a:t>
            </a:r>
          </a:p>
          <a:p>
            <a:r>
              <a:rPr lang="en-SG" dirty="0" smtClean="0"/>
              <a:t>Take copper as an example</a:t>
            </a:r>
          </a:p>
          <a:p>
            <a:r>
              <a:rPr lang="en-SG" dirty="0" smtClean="0"/>
              <a:t>A copper atom has a total of 29 electrons orbiting the nucleus and the first three shells each have the maximum number of electrons (2, 8 and 18) for a total of 28. This leaves us with a single electron in the outer shell. This outer shell is also known as a "valence shell".</a:t>
            </a:r>
          </a:p>
        </p:txBody>
      </p:sp>
      <p:sp>
        <p:nvSpPr>
          <p:cNvPr id="4" name="Slide Number Placeholder 3"/>
          <p:cNvSpPr>
            <a:spLocks noGrp="1"/>
          </p:cNvSpPr>
          <p:nvPr>
            <p:ph type="sldNum" sz="quarter" idx="10"/>
          </p:nvPr>
        </p:nvSpPr>
        <p:spPr/>
        <p:txBody>
          <a:bodyPr/>
          <a:lstStyle/>
          <a:p>
            <a:fld id="{4FDCC3F2-1B9C-438B-9968-1F82892884C2}" type="slidenum">
              <a:rPr lang="en-SG" smtClean="0"/>
              <a:t>8</a:t>
            </a:fld>
            <a:endParaRPr lang="en-SG"/>
          </a:p>
        </p:txBody>
      </p:sp>
    </p:spTree>
    <p:extLst>
      <p:ext uri="{BB962C8B-B14F-4D97-AF65-F5344CB8AC3E}">
        <p14:creationId xmlns:p14="http://schemas.microsoft.com/office/powerpoint/2010/main" val="114237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electrons in the valence shell have a weak attraction to the nucleus and can be easily made to leave their shell and become a free electron. Hence, a free electron is</a:t>
            </a:r>
            <a:r>
              <a:rPr lang="en-SG" baseline="0" dirty="0" smtClean="0"/>
              <a:t> </a:t>
            </a:r>
            <a:r>
              <a:rPr lang="en-SG" i="1" dirty="0" smtClean="0"/>
              <a:t>electron that is not attached to an atom, ion or molecule and is free to move under the influence of an electric field.</a:t>
            </a:r>
            <a:endParaRPr lang="en-SG" dirty="0" smtClean="0"/>
          </a:p>
        </p:txBody>
      </p:sp>
      <p:sp>
        <p:nvSpPr>
          <p:cNvPr id="4" name="Slide Number Placeholder 3"/>
          <p:cNvSpPr>
            <a:spLocks noGrp="1"/>
          </p:cNvSpPr>
          <p:nvPr>
            <p:ph type="sldNum" sz="quarter" idx="10"/>
          </p:nvPr>
        </p:nvSpPr>
        <p:spPr/>
        <p:txBody>
          <a:bodyPr/>
          <a:lstStyle/>
          <a:p>
            <a:fld id="{4FDCC3F2-1B9C-438B-9968-1F82892884C2}" type="slidenum">
              <a:rPr lang="en-SG" smtClean="0"/>
              <a:t>9</a:t>
            </a:fld>
            <a:endParaRPr lang="en-SG"/>
          </a:p>
        </p:txBody>
      </p:sp>
    </p:spTree>
    <p:extLst>
      <p:ext uri="{BB962C8B-B14F-4D97-AF65-F5344CB8AC3E}">
        <p14:creationId xmlns:p14="http://schemas.microsoft.com/office/powerpoint/2010/main" val="139680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sz="4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8" name="Page no positin square" hidden="1"/>
          <p:cNvSpPr/>
          <p:nvPr userDrawn="1"/>
        </p:nvSpPr>
        <p:spPr>
          <a:xfrm>
            <a:off x="11826741" y="6492741"/>
            <a:ext cx="365259" cy="365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Date Placeholder 3"/>
          <p:cNvSpPr>
            <a:spLocks noGrp="1"/>
          </p:cNvSpPr>
          <p:nvPr>
            <p:ph type="dt" sz="half" idx="10"/>
          </p:nvPr>
        </p:nvSpPr>
        <p:spPr/>
        <p:txBody>
          <a:bodyPr/>
          <a:lstStyle/>
          <a:p>
            <a:fld id="{E97F073C-D00C-4424-8BB6-3D559157E530}"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dirty="0" smtClean="0"/>
              <a:t>Electric charge</a:t>
            </a:r>
            <a:endParaRPr lang="en-US" dirty="0"/>
          </a:p>
        </p:txBody>
      </p:sp>
      <p:sp>
        <p:nvSpPr>
          <p:cNvPr id="6" name="Slide Number Placeholder 5"/>
          <p:cNvSpPr>
            <a:spLocks noGrp="1"/>
          </p:cNvSpPr>
          <p:nvPr>
            <p:ph type="sldNum" sz="quarter" idx="12"/>
          </p:nvPr>
        </p:nvSpPr>
        <p:spPr>
          <a:xfrm>
            <a:off x="11339386" y="6309304"/>
            <a:ext cx="683339" cy="365125"/>
          </a:xfrm>
        </p:spPr>
        <p:txBody>
          <a:bodyPr/>
          <a:lstStyle>
            <a:lvl1pPr>
              <a:defRPr>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13764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680F45-979B-4ABF-9C88-9215D19308C4}"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smtClean="0"/>
              <a:t>Electric charge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45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3FFBC2-A738-4167-A590-B35EF627F4FC}"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smtClean="0"/>
              <a:t>Electric charge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6900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E6C3E8-66B1-4142-907B-E3BD889322F6}"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smtClean="0"/>
              <a:t>Electric charge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1461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004326-7555-465C-BF3C-BD4B320C2F70}"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smtClean="0"/>
              <a:t>Electric charge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2968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2120E-1661-4564-9C04-77F0945A875E}"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smtClean="0"/>
              <a:t>Electric charge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2086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4F58EB-1514-4E55-8E37-B64E27062A89}"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smtClean="0"/>
              <a:t>Electric charge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880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C0EBDC-7432-43BB-A6BF-568FBE7DC46B}"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smtClean="0"/>
              <a:t>Electric charge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5477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9160933" cy="1600200"/>
          </a:xfrm>
        </p:spPr>
        <p:txBody>
          <a:bodyPr/>
          <a:lstStyle/>
          <a:p>
            <a:r>
              <a:rPr lang="en-US" smtClean="0"/>
              <a:t>Click to edit Master title style</a:t>
            </a:r>
            <a:endParaRPr lang="en-SG"/>
          </a:p>
        </p:txBody>
      </p:sp>
      <p:sp>
        <p:nvSpPr>
          <p:cNvPr id="3" name="Text Placeholder 2"/>
          <p:cNvSpPr>
            <a:spLocks noGrp="1"/>
          </p:cNvSpPr>
          <p:nvPr>
            <p:ph type="body" sz="half" idx="1"/>
          </p:nvPr>
        </p:nvSpPr>
        <p:spPr>
          <a:xfrm>
            <a:off x="914400" y="1828800"/>
            <a:ext cx="50292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46800" y="1828800"/>
            <a:ext cx="50292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Rectangle 5"/>
          <p:cNvSpPr>
            <a:spLocks noGrp="1" noChangeArrowheads="1"/>
          </p:cNvSpPr>
          <p:nvPr>
            <p:ph type="dt" sz="half" idx="10"/>
          </p:nvPr>
        </p:nvSpPr>
        <p:spPr>
          <a:ln/>
        </p:spPr>
        <p:txBody>
          <a:bodyPr/>
          <a:lstStyle>
            <a:lvl1pPr>
              <a:defRPr/>
            </a:lvl1pPr>
          </a:lstStyle>
          <a:p>
            <a:pPr>
              <a:defRPr/>
            </a:pPr>
            <a:fld id="{6C674970-2458-4EB4-B72F-59C9F252627F}" type="datetime1">
              <a:rPr lang="en-US" smtClean="0"/>
              <a:t>10/29/2018</a:t>
            </a:fld>
            <a:endParaRPr lang="en-GB"/>
          </a:p>
        </p:txBody>
      </p:sp>
      <p:sp>
        <p:nvSpPr>
          <p:cNvPr id="6" name="Rectangle 6"/>
          <p:cNvSpPr>
            <a:spLocks noGrp="1" noChangeArrowheads="1"/>
          </p:cNvSpPr>
          <p:nvPr>
            <p:ph type="ftr" sz="quarter" idx="11"/>
          </p:nvPr>
        </p:nvSpPr>
        <p:spPr>
          <a:ln/>
        </p:spPr>
        <p:txBody>
          <a:bodyPr/>
          <a:lstStyle>
            <a:lvl1pPr>
              <a:defRPr/>
            </a:lvl1pPr>
          </a:lstStyle>
          <a:p>
            <a:pPr>
              <a:defRPr/>
            </a:pPr>
            <a:r>
              <a:rPr lang="en-GB" smtClean="0"/>
              <a:t>Electric charge</a:t>
            </a:r>
            <a:endParaRPr lang="en-GB"/>
          </a:p>
        </p:txBody>
      </p:sp>
      <p:sp>
        <p:nvSpPr>
          <p:cNvPr id="7" name="Rectangle 7"/>
          <p:cNvSpPr>
            <a:spLocks noGrp="1" noChangeArrowheads="1"/>
          </p:cNvSpPr>
          <p:nvPr>
            <p:ph type="sldNum" sz="quarter" idx="12"/>
          </p:nvPr>
        </p:nvSpPr>
        <p:spPr>
          <a:ln/>
        </p:spPr>
        <p:txBody>
          <a:bodyPr/>
          <a:lstStyle>
            <a:lvl1pPr>
              <a:defRPr/>
            </a:lvl1pPr>
          </a:lstStyle>
          <a:p>
            <a:fld id="{C49FA5C7-3CC3-4ECC-B5C9-E568C43C37AD}" type="slidenum">
              <a:rPr lang="en-GB" altLang="en-US"/>
              <a:pPr/>
              <a:t>‹#›</a:t>
            </a:fld>
            <a:endParaRPr lang="en-GB" altLang="en-US"/>
          </a:p>
        </p:txBody>
      </p:sp>
    </p:spTree>
    <p:extLst>
      <p:ext uri="{BB962C8B-B14F-4D97-AF65-F5344CB8AC3E}">
        <p14:creationId xmlns:p14="http://schemas.microsoft.com/office/powerpoint/2010/main" val="2865996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0012A21-61A8-400B-865F-52A484003B22}"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dirty="0" smtClean="0"/>
              <a:t>Electric charge</a:t>
            </a:r>
            <a:endParaRPr lang="en-US" dirty="0"/>
          </a:p>
        </p:txBody>
      </p:sp>
      <p:sp>
        <p:nvSpPr>
          <p:cNvPr id="6" name="Slide Number Placeholder 5"/>
          <p:cNvSpPr>
            <a:spLocks noGrp="1"/>
          </p:cNvSpPr>
          <p:nvPr>
            <p:ph type="sldNum" sz="quarter" idx="12"/>
          </p:nvPr>
        </p:nvSpPr>
        <p:spPr>
          <a:xfrm>
            <a:off x="11350816" y="6313114"/>
            <a:ext cx="68333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03306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EE19D4-3382-494C-8F16-BBF5C4FE9B05}" type="datetime1">
              <a:rPr lang="en-US" smtClean="0"/>
              <a:t>10/29/2018</a:t>
            </a:fld>
            <a:endParaRPr lang="en-US" dirty="0"/>
          </a:p>
        </p:txBody>
      </p:sp>
      <p:sp>
        <p:nvSpPr>
          <p:cNvPr id="5" name="Footer Placeholder 4"/>
          <p:cNvSpPr>
            <a:spLocks noGrp="1"/>
          </p:cNvSpPr>
          <p:nvPr>
            <p:ph type="ftr" sz="quarter" idx="11"/>
          </p:nvPr>
        </p:nvSpPr>
        <p:spPr/>
        <p:txBody>
          <a:bodyPr/>
          <a:lstStyle/>
          <a:p>
            <a:r>
              <a:rPr lang="en-US" smtClean="0"/>
              <a:t>Electric charge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792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9F495B-2F44-4111-A7A3-806BE550684B}" type="datetime1">
              <a:rPr lang="en-US" smtClean="0"/>
              <a:t>10/29/2018</a:t>
            </a:fld>
            <a:endParaRPr lang="en-US" dirty="0"/>
          </a:p>
        </p:txBody>
      </p:sp>
      <p:sp>
        <p:nvSpPr>
          <p:cNvPr id="6" name="Footer Placeholder 5"/>
          <p:cNvSpPr>
            <a:spLocks noGrp="1"/>
          </p:cNvSpPr>
          <p:nvPr>
            <p:ph type="ftr" sz="quarter" idx="11"/>
          </p:nvPr>
        </p:nvSpPr>
        <p:spPr/>
        <p:txBody>
          <a:bodyPr/>
          <a:lstStyle/>
          <a:p>
            <a:r>
              <a:rPr lang="en-US" smtClean="0"/>
              <a:t>Electric charge</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265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CA64ECD-9EFC-4B45-9446-7D7842106B6A}" type="datetime1">
              <a:rPr lang="en-US" smtClean="0"/>
              <a:t>10/29/2018</a:t>
            </a:fld>
            <a:endParaRPr lang="en-US" dirty="0"/>
          </a:p>
        </p:txBody>
      </p:sp>
      <p:sp>
        <p:nvSpPr>
          <p:cNvPr id="8" name="Footer Placeholder 7"/>
          <p:cNvSpPr>
            <a:spLocks noGrp="1"/>
          </p:cNvSpPr>
          <p:nvPr>
            <p:ph type="ftr" sz="quarter" idx="11"/>
          </p:nvPr>
        </p:nvSpPr>
        <p:spPr/>
        <p:txBody>
          <a:bodyPr/>
          <a:lstStyle/>
          <a:p>
            <a:r>
              <a:rPr lang="en-US" smtClean="0"/>
              <a:t>Electric charge</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1261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6EAFA3-FD94-43C5-89A6-434C845074FF}" type="datetime1">
              <a:rPr lang="en-US" smtClean="0"/>
              <a:t>10/29/2018</a:t>
            </a:fld>
            <a:endParaRPr lang="en-US" dirty="0"/>
          </a:p>
        </p:txBody>
      </p:sp>
      <p:sp>
        <p:nvSpPr>
          <p:cNvPr id="4" name="Footer Placeholder 3"/>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078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328654-A41C-4544-A9E4-2540BF74D171}" type="datetime1">
              <a:rPr lang="en-US" smtClean="0"/>
              <a:t>10/29/2018</a:t>
            </a:fld>
            <a:endParaRPr lang="en-US" dirty="0"/>
          </a:p>
        </p:txBody>
      </p:sp>
      <p:sp>
        <p:nvSpPr>
          <p:cNvPr id="3" name="Footer Placeholder 2"/>
          <p:cNvSpPr>
            <a:spLocks noGrp="1"/>
          </p:cNvSpPr>
          <p:nvPr>
            <p:ph type="ftr" sz="quarter" idx="11"/>
          </p:nvPr>
        </p:nvSpPr>
        <p:spPr/>
        <p:txBody>
          <a:bodyPr/>
          <a:lstStyle/>
          <a:p>
            <a:r>
              <a:rPr lang="en-US" smtClean="0"/>
              <a:t>Electric charge</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935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4A7F7A-34A0-497B-B80A-51A6082C1DE7}" type="datetime1">
              <a:rPr lang="en-US" smtClean="0"/>
              <a:t>10/29/2018</a:t>
            </a:fld>
            <a:endParaRPr lang="en-US" dirty="0"/>
          </a:p>
        </p:txBody>
      </p:sp>
      <p:sp>
        <p:nvSpPr>
          <p:cNvPr id="6" name="Footer Placeholder 5"/>
          <p:cNvSpPr>
            <a:spLocks noGrp="1"/>
          </p:cNvSpPr>
          <p:nvPr>
            <p:ph type="ftr" sz="quarter" idx="11"/>
          </p:nvPr>
        </p:nvSpPr>
        <p:spPr/>
        <p:txBody>
          <a:bodyPr/>
          <a:lstStyle/>
          <a:p>
            <a:r>
              <a:rPr lang="en-US" smtClean="0"/>
              <a:t>Electric charge</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6758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6F0B31-B2F6-4D4E-BB56-1660F9458197}" type="datetime1">
              <a:rPr lang="en-US" smtClean="0"/>
              <a:t>10/29/2018</a:t>
            </a:fld>
            <a:endParaRPr lang="en-US" dirty="0"/>
          </a:p>
        </p:txBody>
      </p:sp>
      <p:sp>
        <p:nvSpPr>
          <p:cNvPr id="6" name="Footer Placeholder 5"/>
          <p:cNvSpPr>
            <a:spLocks noGrp="1"/>
          </p:cNvSpPr>
          <p:nvPr>
            <p:ph type="ftr" sz="quarter" idx="11"/>
          </p:nvPr>
        </p:nvSpPr>
        <p:spPr/>
        <p:txBody>
          <a:bodyPr/>
          <a:lstStyle/>
          <a:p>
            <a:r>
              <a:rPr lang="en-US" smtClean="0"/>
              <a:t>Electric charge</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0466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578258-1127-4E46-B13E-227645DE999C}" type="datetime1">
              <a:rPr lang="en-US" smtClean="0"/>
              <a:t>10/29/2018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Electric charge</a:t>
            </a:r>
            <a:endParaRPr lang="en-US" dirty="0"/>
          </a:p>
        </p:txBody>
      </p:sp>
      <p:sp>
        <p:nvSpPr>
          <p:cNvPr id="6" name="Slide Number Placeholder 5"/>
          <p:cNvSpPr>
            <a:spLocks noGrp="1"/>
          </p:cNvSpPr>
          <p:nvPr>
            <p:ph type="sldNum" sz="quarter" idx="4"/>
          </p:nvPr>
        </p:nvSpPr>
        <p:spPr>
          <a:xfrm>
            <a:off x="11358436" y="6404554"/>
            <a:ext cx="683339" cy="365125"/>
          </a:xfrm>
          <a:prstGeom prst="rect">
            <a:avLst/>
          </a:prstGeom>
        </p:spPr>
        <p:txBody>
          <a:bodyPr vert="horz" lIns="91440" tIns="45720" rIns="91440" bIns="45720" rtlCol="0" anchor="ctr"/>
          <a:lstStyle>
            <a:lvl1pPr algn="r">
              <a:defRPr sz="12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5295339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iming>
    <p:tnLst>
      <p:par>
        <p:cTn id="1" dur="indefinite" restart="never" nodeType="tmRoot"/>
      </p:par>
    </p:tnLst>
  </p:timing>
  <p:hf hdr="0" dt="0"/>
  <p:txStyles>
    <p:titleStyle>
      <a:lvl1pPr algn="l" defTabSz="4572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9.wmf"/></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6.jpg"/><Relationship Id="rId7"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8.jpg"/><Relationship Id="rId4" Type="http://schemas.openxmlformats.org/officeDocument/2006/relationships/image" Target="../media/image7.jpeg"/><Relationship Id="rId9"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064" y="2043346"/>
            <a:ext cx="8393592" cy="1646302"/>
          </a:xfrm>
        </p:spPr>
        <p:txBody>
          <a:bodyPr/>
          <a:lstStyle/>
          <a:p>
            <a:r>
              <a:rPr lang="en-SG" dirty="0" smtClean="0">
                <a:latin typeface="Cooper Black" panose="0208090404030B020404" pitchFamily="18" charset="0"/>
              </a:rPr>
              <a:t>Unit 2: Electric charge, Voltage &amp; Current</a:t>
            </a:r>
            <a:endParaRPr lang="en-SG" dirty="0">
              <a:latin typeface="Cooper Black" panose="0208090404030B020404" pitchFamily="18" charset="0"/>
            </a:endParaRPr>
          </a:p>
        </p:txBody>
      </p:sp>
      <p:sp>
        <p:nvSpPr>
          <p:cNvPr id="3" name="Subtitle 2"/>
          <p:cNvSpPr>
            <a:spLocks noGrp="1"/>
          </p:cNvSpPr>
          <p:nvPr>
            <p:ph type="subTitle" idx="1"/>
          </p:nvPr>
        </p:nvSpPr>
        <p:spPr>
          <a:xfrm>
            <a:off x="1065107" y="3689645"/>
            <a:ext cx="7766936" cy="1096899"/>
          </a:xfrm>
        </p:spPr>
        <p:txBody>
          <a:bodyPr/>
          <a:lstStyle/>
          <a:p>
            <a:r>
              <a:rPr lang="en-SG" dirty="0" smtClean="0"/>
              <a:t>Part A: Electric Charge</a:t>
            </a:r>
            <a:endParaRPr lang="en-SG" dirty="0"/>
          </a:p>
        </p:txBody>
      </p:sp>
    </p:spTree>
    <p:extLst>
      <p:ext uri="{BB962C8B-B14F-4D97-AF65-F5344CB8AC3E}">
        <p14:creationId xmlns:p14="http://schemas.microsoft.com/office/powerpoint/2010/main" val="26612476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What are electric charges?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694" y="1665289"/>
            <a:ext cx="6578931" cy="3618411"/>
          </a:xfrm>
          <a:prstGeom prst="rect">
            <a:avLst/>
          </a:prstGeom>
        </p:spPr>
      </p:pic>
      <p:sp>
        <p:nvSpPr>
          <p:cNvPr id="3" name="Footer Placeholder 2"/>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418073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Test Yourself</a:t>
            </a:r>
            <a:endParaRPr lang="en-SG" dirty="0"/>
          </a:p>
        </p:txBody>
      </p:sp>
      <p:sp>
        <p:nvSpPr>
          <p:cNvPr id="3" name="Content Placeholder 2"/>
          <p:cNvSpPr>
            <a:spLocks noGrp="1"/>
          </p:cNvSpPr>
          <p:nvPr>
            <p:ph idx="1"/>
          </p:nvPr>
        </p:nvSpPr>
        <p:spPr>
          <a:xfrm>
            <a:off x="803275" y="1570173"/>
            <a:ext cx="8596668" cy="2939266"/>
          </a:xfrm>
        </p:spPr>
        <p:txBody>
          <a:bodyPr>
            <a:spAutoFit/>
          </a:bodyPr>
          <a:lstStyle/>
          <a:p>
            <a:pPr>
              <a:spcBef>
                <a:spcPts val="1500"/>
              </a:spcBef>
            </a:pPr>
            <a:r>
              <a:rPr lang="en-SG" sz="3200" dirty="0" smtClean="0"/>
              <a:t>What is a valence electron?</a:t>
            </a:r>
          </a:p>
          <a:p>
            <a:pPr>
              <a:spcBef>
                <a:spcPts val="1500"/>
              </a:spcBef>
            </a:pPr>
            <a:r>
              <a:rPr lang="en-SG" sz="3200" dirty="0" smtClean="0"/>
              <a:t>What is a free electron? How is it different from a valence electron?</a:t>
            </a:r>
          </a:p>
          <a:p>
            <a:pPr>
              <a:spcBef>
                <a:spcPts val="1500"/>
              </a:spcBef>
            </a:pPr>
            <a:r>
              <a:rPr lang="en-SG" sz="3200" dirty="0"/>
              <a:t>What materials can facilitate </a:t>
            </a:r>
            <a:r>
              <a:rPr lang="en-SG" sz="3200" dirty="0" smtClean="0"/>
              <a:t>the movement </a:t>
            </a:r>
            <a:r>
              <a:rPr lang="en-SG" sz="3200" dirty="0"/>
              <a:t>of </a:t>
            </a:r>
            <a:r>
              <a:rPr lang="en-SG" sz="3200" dirty="0" smtClean="0"/>
              <a:t>electric charges?</a:t>
            </a:r>
          </a:p>
        </p:txBody>
      </p:sp>
      <p:sp>
        <p:nvSpPr>
          <p:cNvPr id="4" name="Footer Placeholder 3"/>
          <p:cNvSpPr>
            <a:spLocks noGrp="1"/>
          </p:cNvSpPr>
          <p:nvPr>
            <p:ph type="ftr" sz="quarter" idx="11"/>
          </p:nvPr>
        </p:nvSpPr>
        <p:spPr/>
        <p:txBody>
          <a:bodyPr/>
          <a:lstStyle/>
          <a:p>
            <a:r>
              <a:rPr lang="en-US" dirty="0"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810256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98500" y="304800"/>
            <a:ext cx="9160933" cy="1600200"/>
          </a:xfrm>
        </p:spPr>
        <p:txBody>
          <a:bodyPr/>
          <a:lstStyle/>
          <a:p>
            <a:pPr eaLnBrk="1" hangingPunct="1"/>
            <a:r>
              <a:rPr lang="en-GB" altLang="en-US" smtClean="0"/>
              <a:t>Student Activity 1</a:t>
            </a:r>
          </a:p>
        </p:txBody>
      </p:sp>
      <p:graphicFrame>
        <p:nvGraphicFramePr>
          <p:cNvPr id="2" name="Table 1"/>
          <p:cNvGraphicFramePr>
            <a:graphicFrameLocks noGrp="1"/>
          </p:cNvGraphicFramePr>
          <p:nvPr>
            <p:extLst>
              <p:ext uri="{D42A27DB-BD31-4B8C-83A1-F6EECF244321}">
                <p14:modId xmlns:p14="http://schemas.microsoft.com/office/powerpoint/2010/main" val="603769387"/>
              </p:ext>
            </p:extLst>
          </p:nvPr>
        </p:nvGraphicFramePr>
        <p:xfrm>
          <a:off x="916157" y="1210732"/>
          <a:ext cx="9540000" cy="4175760"/>
        </p:xfrm>
        <a:graphic>
          <a:graphicData uri="http://schemas.openxmlformats.org/drawingml/2006/table">
            <a:tbl>
              <a:tblPr firstRow="1" bandRow="1">
                <a:tableStyleId>{85BE263C-DBD7-4A20-BB59-AAB30ACAA65A}</a:tableStyleId>
              </a:tblPr>
              <a:tblGrid>
                <a:gridCol w="2520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700000">
                  <a:extLst>
                    <a:ext uri="{9D8B030D-6E8A-4147-A177-3AD203B41FA5}">
                      <a16:colId xmlns:a16="http://schemas.microsoft.com/office/drawing/2014/main" val="20003"/>
                    </a:ext>
                  </a:extLst>
                </a:gridCol>
              </a:tblGrid>
              <a:tr h="497044">
                <a:tc>
                  <a:txBody>
                    <a:bodyPr/>
                    <a:lstStyle/>
                    <a:p>
                      <a:endParaRPr lang="en-SG" sz="2800" dirty="0">
                        <a:solidFill>
                          <a:schemeClr val="bg1"/>
                        </a:solidFill>
                      </a:endParaRPr>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u="none" strike="noStrike" cap="none" normalizeH="0" baseline="0" dirty="0" smtClean="0">
                          <a:ln>
                            <a:noFill/>
                          </a:ln>
                          <a:effectLst/>
                        </a:rPr>
                        <a:t>Conductor</a:t>
                      </a:r>
                      <a:endParaRPr kumimoji="0" lang="en-GB" sz="2800" b="1" i="1" u="none" strike="noStrike" cap="none" normalizeH="0" baseline="0" dirty="0" smtClean="0">
                        <a:ln>
                          <a:noFill/>
                        </a:ln>
                        <a:solidFill>
                          <a:schemeClr val="tx1"/>
                        </a:solidFill>
                        <a:effectLst/>
                        <a:latin typeface="Comic Sans MS" pitchFamily="66" charset="0"/>
                      </a:endParaRPr>
                    </a:p>
                  </a:txBody>
                  <a:tcP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marL="0" marR="0" lvl="0" indent="92075" algn="l" defTabSz="914400" rtl="0" eaLnBrk="1" fontAlgn="base" latinLnBrk="0" hangingPunct="1">
                        <a:lnSpc>
                          <a:spcPct val="100000"/>
                        </a:lnSpc>
                        <a:spcBef>
                          <a:spcPct val="20000"/>
                        </a:spcBef>
                        <a:spcAft>
                          <a:spcPct val="0"/>
                        </a:spcAft>
                        <a:buClrTx/>
                        <a:buSzTx/>
                        <a:buFontTx/>
                        <a:buNone/>
                        <a:tabLst/>
                      </a:pPr>
                      <a:r>
                        <a:rPr kumimoji="0" lang="en-GB" sz="2800" u="none" strike="noStrike" cap="none" normalizeH="0" baseline="0" dirty="0" smtClean="0">
                          <a:ln>
                            <a:noFill/>
                          </a:ln>
                          <a:effectLst/>
                        </a:rPr>
                        <a:t>Insulator</a:t>
                      </a:r>
                      <a:endParaRPr kumimoji="0" lang="en-GB" sz="2800" b="1" i="1" u="none" strike="noStrike" cap="none" normalizeH="0" baseline="0" dirty="0" smtClean="0">
                        <a:ln>
                          <a:noFill/>
                        </a:ln>
                        <a:solidFill>
                          <a:srgbClr val="D25500"/>
                        </a:solidFill>
                        <a:effectLst/>
                        <a:latin typeface="Comic Sans MS" pitchFamily="66" charset="0"/>
                      </a:endParaRPr>
                    </a:p>
                  </a:txBody>
                  <a:tcP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sz="2800" u="none" strike="noStrike" cap="none" normalizeH="0" baseline="0" dirty="0" smtClean="0">
                          <a:ln>
                            <a:noFill/>
                          </a:ln>
                          <a:effectLst/>
                        </a:rPr>
                        <a:t>Semiconductor</a:t>
                      </a:r>
                      <a:endParaRPr kumimoji="0" lang="en-GB" sz="2800" b="1" i="1" u="none" strike="noStrike" cap="none" normalizeH="0" baseline="0" dirty="0" smtClean="0">
                        <a:ln>
                          <a:noFill/>
                        </a:ln>
                        <a:solidFill>
                          <a:srgbClr val="D25500"/>
                        </a:solidFill>
                        <a:effectLst/>
                        <a:latin typeface="Comic Sans MS" pitchFamily="66" charset="0"/>
                      </a:endParaRPr>
                    </a:p>
                  </a:txBody>
                  <a:tcPr horzOverflow="overflow">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870956">
                <a:tc>
                  <a:txBody>
                    <a:bodyPr/>
                    <a:lstStyle/>
                    <a:p>
                      <a:r>
                        <a:rPr lang="en-SG" sz="2400" dirty="0" smtClean="0"/>
                        <a:t>Conductivity (Ability to allow charge</a:t>
                      </a:r>
                      <a:r>
                        <a:rPr lang="en-SG" sz="2400" baseline="0" dirty="0" smtClean="0"/>
                        <a:t> to flow</a:t>
                      </a:r>
                      <a:r>
                        <a:rPr lang="en-SG" sz="2400" dirty="0" smtClean="0"/>
                        <a:t>)</a:t>
                      </a:r>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1"/>
                  </a:ext>
                </a:extLst>
              </a:tr>
              <a:tr h="405564">
                <a:tc>
                  <a:txBody>
                    <a:bodyPr/>
                    <a:lstStyle/>
                    <a:p>
                      <a:r>
                        <a:rPr lang="en-SG" sz="2400" dirty="0" smtClean="0"/>
                        <a:t>Number of free electrons</a:t>
                      </a:r>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2"/>
                  </a:ext>
                </a:extLst>
              </a:tr>
              <a:tr h="4055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smtClean="0"/>
                        <a:t>Number of valence</a:t>
                      </a:r>
                      <a:r>
                        <a:rPr lang="en-SG" sz="2400" baseline="0" dirty="0" smtClean="0"/>
                        <a:t> </a:t>
                      </a:r>
                      <a:r>
                        <a:rPr lang="en-SG" sz="2400" dirty="0" smtClean="0"/>
                        <a:t>electrons</a:t>
                      </a:r>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3"/>
                  </a:ext>
                </a:extLst>
              </a:tr>
              <a:tr h="405564">
                <a:tc>
                  <a:txBody>
                    <a:bodyPr/>
                    <a:lstStyle/>
                    <a:p>
                      <a:r>
                        <a:rPr lang="en-SG" sz="2400" dirty="0" smtClean="0"/>
                        <a:t>Give 2 examples</a:t>
                      </a:r>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endParaRPr lang="en-SG" sz="2400" dirty="0"/>
                    </a:p>
                  </a:txBody>
                  <a:tcP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Footer Placeholder 2"/>
          <p:cNvSpPr>
            <a:spLocks noGrp="1"/>
          </p:cNvSpPr>
          <p:nvPr>
            <p:ph type="ftr" sz="quarter" idx="11"/>
          </p:nvPr>
        </p:nvSpPr>
        <p:spPr/>
        <p:txBody>
          <a:bodyPr/>
          <a:lstStyle/>
          <a:p>
            <a:pPr>
              <a:defRPr/>
            </a:pPr>
            <a:r>
              <a:rPr lang="en-GB" smtClean="0"/>
              <a:t>Electric charge</a:t>
            </a:r>
            <a:endParaRPr lang="en-GB"/>
          </a:p>
        </p:txBody>
      </p:sp>
      <p:sp>
        <p:nvSpPr>
          <p:cNvPr id="4" name="Slide Number Placeholder 3"/>
          <p:cNvSpPr>
            <a:spLocks noGrp="1"/>
          </p:cNvSpPr>
          <p:nvPr>
            <p:ph type="sldNum" sz="quarter" idx="12"/>
          </p:nvPr>
        </p:nvSpPr>
        <p:spPr/>
        <p:txBody>
          <a:bodyPr/>
          <a:lstStyle/>
          <a:p>
            <a:fld id="{C49FA5C7-3CC3-4ECC-B5C9-E568C43C37AD}" type="slidenum">
              <a:rPr lang="en-GB" altLang="en-US" smtClean="0"/>
              <a:pPr/>
              <a:t>12</a:t>
            </a:fld>
            <a:endParaRPr lang="en-GB" altLang="en-US"/>
          </a:p>
        </p:txBody>
      </p:sp>
    </p:spTree>
    <p:extLst>
      <p:ext uri="{BB962C8B-B14F-4D97-AF65-F5344CB8AC3E}">
        <p14:creationId xmlns:p14="http://schemas.microsoft.com/office/powerpoint/2010/main" val="1885691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02730" y="296337"/>
            <a:ext cx="9160933" cy="1600200"/>
          </a:xfrm>
        </p:spPr>
        <p:txBody>
          <a:bodyPr/>
          <a:lstStyle/>
          <a:p>
            <a:pPr eaLnBrk="1" hangingPunct="1"/>
            <a:r>
              <a:rPr lang="en-GB" altLang="en-US" dirty="0" smtClean="0"/>
              <a:t>Student Activity 1 - Answers</a:t>
            </a:r>
          </a:p>
        </p:txBody>
      </p:sp>
      <p:graphicFrame>
        <p:nvGraphicFramePr>
          <p:cNvPr id="2" name="Table 1"/>
          <p:cNvGraphicFramePr>
            <a:graphicFrameLocks noGrp="1"/>
          </p:cNvGraphicFramePr>
          <p:nvPr>
            <p:extLst>
              <p:ext uri="{D42A27DB-BD31-4B8C-83A1-F6EECF244321}">
                <p14:modId xmlns:p14="http://schemas.microsoft.com/office/powerpoint/2010/main" val="740643887"/>
              </p:ext>
            </p:extLst>
          </p:nvPr>
        </p:nvGraphicFramePr>
        <p:xfrm>
          <a:off x="917573" y="1196975"/>
          <a:ext cx="10614330" cy="4666000"/>
        </p:xfrm>
        <a:graphic>
          <a:graphicData uri="http://schemas.openxmlformats.org/drawingml/2006/table">
            <a:tbl>
              <a:tblPr firstRow="1" bandRow="1">
                <a:tableStyleId>{85BE263C-DBD7-4A20-BB59-AAB30ACAA65A}</a:tableStyleId>
              </a:tblPr>
              <a:tblGrid>
                <a:gridCol w="2520000">
                  <a:extLst>
                    <a:ext uri="{9D8B030D-6E8A-4147-A177-3AD203B41FA5}">
                      <a16:colId xmlns:a16="http://schemas.microsoft.com/office/drawing/2014/main" val="20000"/>
                    </a:ext>
                  </a:extLst>
                </a:gridCol>
                <a:gridCol w="2874330">
                  <a:extLst>
                    <a:ext uri="{9D8B030D-6E8A-4147-A177-3AD203B41FA5}">
                      <a16:colId xmlns:a16="http://schemas.microsoft.com/office/drawing/2014/main" val="20001"/>
                    </a:ext>
                  </a:extLst>
                </a:gridCol>
                <a:gridCol w="2520000">
                  <a:extLst>
                    <a:ext uri="{9D8B030D-6E8A-4147-A177-3AD203B41FA5}">
                      <a16:colId xmlns:a16="http://schemas.microsoft.com/office/drawing/2014/main" val="20002"/>
                    </a:ext>
                  </a:extLst>
                </a:gridCol>
                <a:gridCol w="2700000">
                  <a:extLst>
                    <a:ext uri="{9D8B030D-6E8A-4147-A177-3AD203B41FA5}">
                      <a16:colId xmlns:a16="http://schemas.microsoft.com/office/drawing/2014/main" val="20003"/>
                    </a:ext>
                  </a:extLst>
                </a:gridCol>
              </a:tblGrid>
              <a:tr h="140571">
                <a:tc>
                  <a:txBody>
                    <a:bodyPr/>
                    <a:lstStyle/>
                    <a:p>
                      <a:endParaRPr lang="en-SG" sz="2800" dirty="0">
                        <a:solidFill>
                          <a:schemeClr val="bg1"/>
                        </a:solidFill>
                      </a:endParaRPr>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u="none" strike="noStrike" cap="none" normalizeH="0" baseline="0" dirty="0" smtClean="0">
                          <a:ln>
                            <a:noFill/>
                          </a:ln>
                          <a:effectLst/>
                        </a:rPr>
                        <a:t>Conductor</a:t>
                      </a:r>
                      <a:endParaRPr kumimoji="0" lang="en-GB" sz="2800" b="1" i="1" u="none" strike="noStrike" cap="none" normalizeH="0" baseline="0" dirty="0" smtClean="0">
                        <a:ln>
                          <a:noFill/>
                        </a:ln>
                        <a:solidFill>
                          <a:schemeClr val="tx1"/>
                        </a:solidFill>
                        <a:effectLst/>
                        <a:latin typeface="Comic Sans MS" pitchFamily="66" charset="0"/>
                      </a:endParaRPr>
                    </a:p>
                  </a:txBody>
                  <a:tcPr horzOverflow="overflow">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dirty="0" smtClean="0">
                          <a:ln>
                            <a:noFill/>
                          </a:ln>
                          <a:solidFill>
                            <a:schemeClr val="lt1"/>
                          </a:solidFill>
                          <a:effectLst/>
                          <a:latin typeface="+mn-lt"/>
                        </a:rPr>
                        <a:t>Insulator</a:t>
                      </a:r>
                      <a:endParaRPr kumimoji="0" lang="en-GB" sz="2800" b="1" i="1" u="none" strike="noStrike" cap="none" normalizeH="0" baseline="0" dirty="0" smtClean="0">
                        <a:ln>
                          <a:noFill/>
                        </a:ln>
                        <a:solidFill>
                          <a:schemeClr val="tx1"/>
                        </a:solidFill>
                        <a:effectLst/>
                        <a:latin typeface="Comic Sans MS" pitchFamily="66" charset="0"/>
                      </a:endParaRPr>
                    </a:p>
                  </a:txBody>
                  <a:tcPr horzOverflow="overflow">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b="1" i="0" u="none" strike="noStrike" cap="none" normalizeH="0" baseline="0" dirty="0" smtClean="0">
                          <a:ln>
                            <a:noFill/>
                          </a:ln>
                          <a:solidFill>
                            <a:schemeClr val="lt1"/>
                          </a:solidFill>
                          <a:effectLst/>
                          <a:latin typeface="+mn-lt"/>
                        </a:rPr>
                        <a:t>Semiconductor</a:t>
                      </a:r>
                      <a:endParaRPr kumimoji="0" lang="en-GB" sz="2800" b="1" i="1" u="none" strike="noStrike" cap="none" normalizeH="0" baseline="0" dirty="0" smtClean="0">
                        <a:ln>
                          <a:noFill/>
                        </a:ln>
                        <a:solidFill>
                          <a:srgbClr val="D25500"/>
                        </a:solidFill>
                        <a:effectLst/>
                        <a:latin typeface="Comic Sans MS" pitchFamily="66" charset="0"/>
                      </a:endParaRPr>
                    </a:p>
                  </a:txBody>
                  <a:tcPr horzOverflow="overflow">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1220852">
                <a:tc>
                  <a:txBody>
                    <a:bodyPr/>
                    <a:lstStyle/>
                    <a:p>
                      <a:r>
                        <a:rPr lang="en-SG" sz="2400" dirty="0" smtClean="0"/>
                        <a:t>Conductivity (Ability to allow charge</a:t>
                      </a:r>
                      <a:r>
                        <a:rPr lang="en-SG" sz="2400" baseline="0" dirty="0" smtClean="0"/>
                        <a:t> to flow</a:t>
                      </a:r>
                      <a:r>
                        <a:rPr lang="en-SG" sz="2400" dirty="0" smtClean="0"/>
                        <a:t>)</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smtClean="0"/>
                        <a:t>Good</a:t>
                      </a:r>
                    </a:p>
                    <a:p>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baseline="0" dirty="0" smtClean="0"/>
                        <a:t>Poor</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400" dirty="0" smtClean="0"/>
                        <a:t>Neither</a:t>
                      </a:r>
                      <a:r>
                        <a:rPr lang="en-SG" sz="2400" baseline="0" dirty="0" smtClean="0"/>
                        <a:t> good</a:t>
                      </a:r>
                      <a:br>
                        <a:rPr lang="en-SG" sz="2400" baseline="0" dirty="0" smtClean="0"/>
                      </a:br>
                      <a:r>
                        <a:rPr lang="en-SG" sz="2400" baseline="0" dirty="0" smtClean="0"/>
                        <a:t>nor poor</a:t>
                      </a:r>
                      <a:endParaRPr lang="en-SG" sz="2400" dirty="0" smtClean="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93063">
                <a:tc>
                  <a:txBody>
                    <a:bodyPr/>
                    <a:lstStyle/>
                    <a:p>
                      <a:r>
                        <a:rPr lang="en-SG" sz="2400" dirty="0" smtClean="0"/>
                        <a:t>Number of free electrons</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smtClean="0"/>
                        <a:t>Large number</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smtClean="0"/>
                        <a:t>Very few</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smtClean="0"/>
                        <a:t>Fewer than conductors</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9620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2400" dirty="0" smtClean="0"/>
                        <a:t>Number of valence</a:t>
                      </a:r>
                      <a:r>
                        <a:rPr lang="en-SG" sz="2400" baseline="0" dirty="0" smtClean="0"/>
                        <a:t> </a:t>
                      </a:r>
                      <a:r>
                        <a:rPr lang="en-SG" sz="2400" dirty="0" smtClean="0"/>
                        <a:t>electrons</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smtClean="0"/>
                        <a:t>Usually</a:t>
                      </a:r>
                      <a:r>
                        <a:rPr lang="en-SG" sz="2400" baseline="0" dirty="0" smtClean="0"/>
                        <a:t> less</a:t>
                      </a:r>
                      <a:br>
                        <a:rPr lang="en-SG" sz="2400" baseline="0" dirty="0" smtClean="0"/>
                      </a:br>
                      <a:r>
                        <a:rPr lang="en-SG" sz="2400" baseline="0" dirty="0" smtClean="0"/>
                        <a:t>than 4</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smtClean="0"/>
                        <a:t>Usually more</a:t>
                      </a:r>
                      <a:br>
                        <a:rPr lang="en-SG" sz="2400" dirty="0" smtClean="0"/>
                      </a:br>
                      <a:r>
                        <a:rPr lang="en-SG" sz="2400" dirty="0" smtClean="0"/>
                        <a:t>than 4</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smtClean="0"/>
                        <a:t>Usually 4</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45205">
                <a:tc>
                  <a:txBody>
                    <a:bodyPr/>
                    <a:lstStyle/>
                    <a:p>
                      <a:r>
                        <a:rPr lang="en-SG" sz="2400" dirty="0" smtClean="0"/>
                        <a:t>Examples</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smtClean="0"/>
                        <a:t>Copper,</a:t>
                      </a:r>
                      <a:br>
                        <a:rPr lang="en-SG" sz="2400" dirty="0" smtClean="0"/>
                      </a:br>
                      <a:r>
                        <a:rPr lang="en-SG" sz="2400" dirty="0" smtClean="0"/>
                        <a:t>Aluminium</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400" dirty="0" smtClean="0"/>
                        <a:t>Oxygen,</a:t>
                      </a:r>
                      <a:endParaRPr lang="en-SG" sz="24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SG" sz="2400" baseline="0" dirty="0" smtClean="0"/>
                        <a:t>Nitrogen</a:t>
                      </a:r>
                      <a:endParaRPr lang="en-SG" sz="2400" dirty="0" smtClean="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smtClean="0"/>
                        <a:t>Silicon,</a:t>
                      </a:r>
                      <a:r>
                        <a:rPr lang="en-SG" sz="2400" baseline="0" dirty="0" smtClean="0"/>
                        <a:t/>
                      </a:r>
                      <a:br>
                        <a:rPr lang="en-SG" sz="2400" baseline="0" dirty="0" smtClean="0"/>
                      </a:br>
                      <a:r>
                        <a:rPr lang="en-SG" sz="2400" baseline="0" dirty="0" smtClean="0"/>
                        <a:t>Germanium</a:t>
                      </a:r>
                      <a:endParaRPr lang="en-SG" sz="2400" dirty="0"/>
                    </a:p>
                  </a:txBody>
                  <a:tcP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3" name="Footer Placeholder 2"/>
          <p:cNvSpPr>
            <a:spLocks noGrp="1"/>
          </p:cNvSpPr>
          <p:nvPr>
            <p:ph type="ftr" sz="quarter" idx="11"/>
          </p:nvPr>
        </p:nvSpPr>
        <p:spPr/>
        <p:txBody>
          <a:bodyPr/>
          <a:lstStyle/>
          <a:p>
            <a:pPr>
              <a:defRPr/>
            </a:pPr>
            <a:r>
              <a:rPr lang="en-GB" smtClean="0"/>
              <a:t>Electric charge</a:t>
            </a:r>
            <a:endParaRPr lang="en-GB"/>
          </a:p>
        </p:txBody>
      </p:sp>
      <p:sp>
        <p:nvSpPr>
          <p:cNvPr id="4" name="Slide Number Placeholder 3"/>
          <p:cNvSpPr>
            <a:spLocks noGrp="1"/>
          </p:cNvSpPr>
          <p:nvPr>
            <p:ph type="sldNum" sz="quarter" idx="12"/>
          </p:nvPr>
        </p:nvSpPr>
        <p:spPr/>
        <p:txBody>
          <a:bodyPr/>
          <a:lstStyle/>
          <a:p>
            <a:fld id="{C49FA5C7-3CC3-4ECC-B5C9-E568C43C37AD}" type="slidenum">
              <a:rPr lang="en-GB" altLang="en-US" smtClean="0"/>
              <a:pPr/>
              <a:t>13</a:t>
            </a:fld>
            <a:endParaRPr lang="en-GB" altLang="en-US"/>
          </a:p>
        </p:txBody>
      </p:sp>
    </p:spTree>
    <p:extLst>
      <p:ext uri="{BB962C8B-B14F-4D97-AF65-F5344CB8AC3E}">
        <p14:creationId xmlns:p14="http://schemas.microsoft.com/office/powerpoint/2010/main" val="2950069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20000"/>
              </a:spcBef>
              <a:buClr>
                <a:schemeClr val="tx2"/>
              </a:buClr>
              <a:buSzPct val="90000"/>
              <a:buFont typeface="Symbol" panose="05050102010706020507" pitchFamily="18" charset="2"/>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fld id="{D553AA08-BB3D-4897-A71D-9997292816B1}" type="slidenum">
              <a:rPr lang="en-GB" altLang="en-US" sz="1400"/>
              <a:pPr eaLnBrk="1" hangingPunct="1">
                <a:spcBef>
                  <a:spcPct val="0"/>
                </a:spcBef>
                <a:buClrTx/>
                <a:buSzTx/>
                <a:buFontTx/>
                <a:buNone/>
              </a:pPr>
              <a:t>14</a:t>
            </a:fld>
            <a:endParaRPr lang="en-GB" altLang="en-US" sz="1400"/>
          </a:p>
        </p:txBody>
      </p:sp>
      <p:sp>
        <p:nvSpPr>
          <p:cNvPr id="2" name="Title 1"/>
          <p:cNvSpPr>
            <a:spLocks noGrp="1"/>
          </p:cNvSpPr>
          <p:nvPr>
            <p:ph type="title"/>
          </p:nvPr>
        </p:nvSpPr>
        <p:spPr/>
        <p:txBody>
          <a:bodyPr/>
          <a:lstStyle/>
          <a:p>
            <a:r>
              <a:rPr lang="en-SG" dirty="0" smtClean="0"/>
              <a:t>Electric Charge</a:t>
            </a:r>
            <a:endParaRPr lang="en-SG" dirty="0"/>
          </a:p>
        </p:txBody>
      </p:sp>
      <p:sp>
        <p:nvSpPr>
          <p:cNvPr id="3" name="Content Placeholder 2"/>
          <p:cNvSpPr>
            <a:spLocks noGrp="1"/>
          </p:cNvSpPr>
          <p:nvPr>
            <p:ph idx="1"/>
          </p:nvPr>
        </p:nvSpPr>
        <p:spPr>
          <a:xfrm>
            <a:off x="791634" y="1545697"/>
            <a:ext cx="8704792" cy="3880773"/>
          </a:xfrm>
        </p:spPr>
        <p:txBody>
          <a:bodyPr/>
          <a:lstStyle/>
          <a:p>
            <a:r>
              <a:rPr lang="en-SG" dirty="0" smtClean="0"/>
              <a:t>Electric charges: +</a:t>
            </a:r>
            <a:r>
              <a:rPr lang="en-SG" dirty="0" err="1" smtClean="0"/>
              <a:t>ve</a:t>
            </a:r>
            <a:r>
              <a:rPr lang="en-SG" dirty="0" smtClean="0"/>
              <a:t> ions, −</a:t>
            </a:r>
            <a:r>
              <a:rPr lang="en-SG" dirty="0" err="1" smtClean="0"/>
              <a:t>ve</a:t>
            </a:r>
            <a:r>
              <a:rPr lang="en-SG" dirty="0" smtClean="0"/>
              <a:t> ions, and electrons.</a:t>
            </a:r>
          </a:p>
          <a:p>
            <a:r>
              <a:rPr lang="en-SG" dirty="0" smtClean="0"/>
              <a:t>Quantity of electric charge is represented by </a:t>
            </a:r>
            <a:r>
              <a:rPr lang="en-SG" i="1" dirty="0" smtClean="0">
                <a:solidFill>
                  <a:srgbClr val="C00000"/>
                </a:solidFill>
              </a:rPr>
              <a:t>Q</a:t>
            </a:r>
            <a:r>
              <a:rPr lang="en-SG" dirty="0" smtClean="0"/>
              <a:t>.</a:t>
            </a:r>
          </a:p>
          <a:p>
            <a:r>
              <a:rPr lang="en-SG" dirty="0" smtClean="0"/>
              <a:t>Measured in units of </a:t>
            </a:r>
            <a:r>
              <a:rPr lang="en-SG" dirty="0" smtClean="0">
                <a:solidFill>
                  <a:srgbClr val="C00000"/>
                </a:solidFill>
              </a:rPr>
              <a:t>coulombs, C</a:t>
            </a:r>
            <a:r>
              <a:rPr lang="en-SG" dirty="0" smtClean="0"/>
              <a:t>.</a:t>
            </a:r>
            <a:endParaRPr lang="en-SG" dirty="0"/>
          </a:p>
        </p:txBody>
      </p:sp>
      <p:sp>
        <p:nvSpPr>
          <p:cNvPr id="4" name="Footer Placeholder 3"/>
          <p:cNvSpPr>
            <a:spLocks noGrp="1"/>
          </p:cNvSpPr>
          <p:nvPr>
            <p:ph type="ftr" sz="quarter" idx="11"/>
          </p:nvPr>
        </p:nvSpPr>
        <p:spPr/>
        <p:txBody>
          <a:bodyPr/>
          <a:lstStyle/>
          <a:p>
            <a:r>
              <a:rPr lang="en-US" smtClean="0"/>
              <a:t>Electric charge</a:t>
            </a:r>
            <a:endParaRPr lang="en-US" dirty="0"/>
          </a:p>
        </p:txBody>
      </p:sp>
    </p:spTree>
    <p:extLst>
      <p:ext uri="{BB962C8B-B14F-4D97-AF65-F5344CB8AC3E}">
        <p14:creationId xmlns:p14="http://schemas.microsoft.com/office/powerpoint/2010/main" val="433439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20000"/>
              </a:spcBef>
              <a:buClr>
                <a:schemeClr val="tx2"/>
              </a:buClr>
              <a:buSzPct val="90000"/>
              <a:buFont typeface="Symbol" panose="05050102010706020507" pitchFamily="18" charset="2"/>
              <a:buChar char="¨"/>
              <a:defRPr sz="3200">
                <a:solidFill>
                  <a:schemeClr val="tx1"/>
                </a:solidFill>
                <a:latin typeface="Times New Roman" panose="02020603050405020304" pitchFamily="18" charset="0"/>
              </a:defRPr>
            </a:lvl1pPr>
            <a:lvl2pPr marL="742950" indent="-285750" eaLnBrk="0" hangingPunct="0">
              <a:spcBef>
                <a:spcPct val="20000"/>
              </a:spcBef>
              <a:buChar char="–"/>
              <a:defRPr sz="28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000">
                <a:solidFill>
                  <a:schemeClr val="tx1"/>
                </a:solidFill>
                <a:latin typeface="Times New Roman" panose="02020603050405020304" pitchFamily="18" charset="0"/>
              </a:defRPr>
            </a:lvl4pPr>
            <a:lvl5pPr marL="2057400" indent="-228600"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fld id="{D553AA08-BB3D-4897-A71D-9997292816B1}" type="slidenum">
              <a:rPr lang="en-GB" altLang="en-US" sz="1400"/>
              <a:pPr eaLnBrk="1" hangingPunct="1">
                <a:spcBef>
                  <a:spcPct val="0"/>
                </a:spcBef>
                <a:buClrTx/>
                <a:buSzTx/>
                <a:buFontTx/>
                <a:buNone/>
              </a:pPr>
              <a:t>15</a:t>
            </a:fld>
            <a:endParaRPr lang="en-GB" altLang="en-US" sz="1400"/>
          </a:p>
        </p:txBody>
      </p:sp>
      <p:graphicFrame>
        <p:nvGraphicFramePr>
          <p:cNvPr id="24580" name="Object 4"/>
          <p:cNvGraphicFramePr>
            <a:graphicFrameLocks noChangeAspect="1"/>
          </p:cNvGraphicFramePr>
          <p:nvPr>
            <p:extLst>
              <p:ext uri="{D42A27DB-BD31-4B8C-83A1-F6EECF244321}">
                <p14:modId xmlns:p14="http://schemas.microsoft.com/office/powerpoint/2010/main" val="380811374"/>
              </p:ext>
            </p:extLst>
          </p:nvPr>
        </p:nvGraphicFramePr>
        <p:xfrm>
          <a:off x="1907858" y="4119563"/>
          <a:ext cx="5199063" cy="1168400"/>
        </p:xfrm>
        <a:graphic>
          <a:graphicData uri="http://schemas.openxmlformats.org/presentationml/2006/ole">
            <mc:AlternateContent xmlns:mc="http://schemas.openxmlformats.org/markup-compatibility/2006">
              <mc:Choice xmlns:v="urn:schemas-microsoft-com:vml" Requires="v">
                <p:oleObj spid="_x0000_s15385" name="Equation" r:id="rId4" imgW="1752480" imgH="393480" progId="Equation.DSMT4">
                  <p:embed/>
                </p:oleObj>
              </mc:Choice>
              <mc:Fallback>
                <p:oleObj name="Equation" r:id="rId4" imgW="1752480" imgH="393480" progId="Equation.DSMT4">
                  <p:embed/>
                  <p:pic>
                    <p:nvPicPr>
                      <p:cNvPr id="24580" name="Object 4"/>
                      <p:cNvPicPr>
                        <a:picLocks noChangeAspect="1" noChangeArrowheads="1"/>
                      </p:cNvPicPr>
                      <p:nvPr/>
                    </p:nvPicPr>
                    <p:blipFill>
                      <a:blip r:embed="rId5"/>
                      <a:srcRect/>
                      <a:stretch>
                        <a:fillRect/>
                      </a:stretch>
                    </p:blipFill>
                    <p:spPr bwMode="auto">
                      <a:xfrm>
                        <a:off x="1907858" y="4119563"/>
                        <a:ext cx="5199063" cy="1168400"/>
                      </a:xfrm>
                      <a:prstGeom prst="rect">
                        <a:avLst/>
                      </a:prstGeom>
                      <a:solidFill>
                        <a:srgbClr val="FFFF99">
                          <a:alpha val="61000"/>
                        </a:srgbClr>
                      </a:solidFill>
                      <a:ln w="12700">
                        <a:solidFill>
                          <a:schemeClr val="accent1"/>
                        </a:solidFill>
                      </a:ln>
                      <a:effectLst/>
                      <a:extLst/>
                    </p:spPr>
                  </p:pic>
                </p:oleObj>
              </mc:Fallback>
            </mc:AlternateContent>
          </a:graphicData>
        </a:graphic>
      </p:graphicFrame>
      <p:sp>
        <p:nvSpPr>
          <p:cNvPr id="2" name="Title 1"/>
          <p:cNvSpPr>
            <a:spLocks noGrp="1"/>
          </p:cNvSpPr>
          <p:nvPr>
            <p:ph type="title"/>
          </p:nvPr>
        </p:nvSpPr>
        <p:spPr/>
        <p:txBody>
          <a:bodyPr/>
          <a:lstStyle/>
          <a:p>
            <a:r>
              <a:rPr lang="en-SG" dirty="0" smtClean="0"/>
              <a:t>Electric Charge</a:t>
            </a:r>
            <a:endParaRPr lang="en-SG" dirty="0"/>
          </a:p>
        </p:txBody>
      </p:sp>
      <p:sp>
        <p:nvSpPr>
          <p:cNvPr id="3" name="Content Placeholder 2"/>
          <p:cNvSpPr>
            <a:spLocks noGrp="1"/>
          </p:cNvSpPr>
          <p:nvPr>
            <p:ph idx="1"/>
          </p:nvPr>
        </p:nvSpPr>
        <p:spPr>
          <a:xfrm>
            <a:off x="795870" y="1534059"/>
            <a:ext cx="8683410" cy="2441706"/>
          </a:xfrm>
        </p:spPr>
        <p:txBody>
          <a:bodyPr/>
          <a:lstStyle/>
          <a:p>
            <a:r>
              <a:rPr lang="en-SG" sz="3200" dirty="0" smtClean="0">
                <a:solidFill>
                  <a:srgbClr val="C00000"/>
                </a:solidFill>
              </a:rPr>
              <a:t>6.25</a:t>
            </a:r>
            <a:r>
              <a:rPr lang="en-SG" sz="3200" dirty="0" smtClean="0">
                <a:solidFill>
                  <a:srgbClr val="C00000"/>
                </a:solidFill>
                <a:sym typeface="Symbol" panose="05050102010706020507" pitchFamily="18" charset="2"/>
              </a:rPr>
              <a:t></a:t>
            </a:r>
            <a:r>
              <a:rPr lang="en-SG" sz="3200" dirty="0" smtClean="0">
                <a:solidFill>
                  <a:srgbClr val="C00000"/>
                </a:solidFill>
                <a:sym typeface="Symbol" panose="05050102010706020507" pitchFamily="18" charset="2"/>
              </a:rPr>
              <a:t>10</a:t>
            </a:r>
            <a:r>
              <a:rPr lang="en-SG" sz="3200" baseline="30000" dirty="0" smtClean="0">
                <a:solidFill>
                  <a:srgbClr val="C00000"/>
                </a:solidFill>
                <a:sym typeface="Symbol" panose="05050102010706020507" pitchFamily="18" charset="2"/>
              </a:rPr>
              <a:t>18</a:t>
            </a:r>
            <a:r>
              <a:rPr lang="en-SG" sz="3200" dirty="0" smtClean="0">
                <a:solidFill>
                  <a:srgbClr val="C00000"/>
                </a:solidFill>
                <a:sym typeface="Symbol" panose="05050102010706020507" pitchFamily="18" charset="2"/>
              </a:rPr>
              <a:t> </a:t>
            </a:r>
            <a:r>
              <a:rPr lang="en-SG" sz="3200" dirty="0" smtClean="0">
                <a:solidFill>
                  <a:srgbClr val="C00000"/>
                </a:solidFill>
                <a:sym typeface="Symbol" panose="05050102010706020507" pitchFamily="18" charset="2"/>
              </a:rPr>
              <a:t>electrons</a:t>
            </a:r>
            <a:r>
              <a:rPr lang="en-SG" sz="3200" dirty="0" smtClean="0">
                <a:sym typeface="Symbol" panose="05050102010706020507" pitchFamily="18" charset="2"/>
              </a:rPr>
              <a:t> carries </a:t>
            </a:r>
            <a:r>
              <a:rPr lang="en-SG" sz="3200" dirty="0" smtClean="0">
                <a:solidFill>
                  <a:srgbClr val="C00000"/>
                </a:solidFill>
                <a:sym typeface="Symbol" panose="05050102010706020507" pitchFamily="18" charset="2"/>
              </a:rPr>
              <a:t>1</a:t>
            </a:r>
            <a:r>
              <a:rPr lang="en-SG" sz="3200" dirty="0" smtClean="0">
                <a:solidFill>
                  <a:srgbClr val="C00000"/>
                </a:solidFill>
              </a:rPr>
              <a:t> coulomb</a:t>
            </a:r>
            <a:r>
              <a:rPr lang="en-SG" sz="3200" dirty="0" smtClean="0"/>
              <a:t> of negative charge. </a:t>
            </a:r>
          </a:p>
          <a:p>
            <a:pPr>
              <a:spcBef>
                <a:spcPts val="1800"/>
              </a:spcBef>
            </a:pPr>
            <a:r>
              <a:rPr lang="en-SG" sz="3200" dirty="0" smtClean="0"/>
              <a:t>Hence</a:t>
            </a:r>
            <a:r>
              <a:rPr lang="en-SG" sz="3200" dirty="0"/>
              <a:t>, the amount </a:t>
            </a:r>
            <a:r>
              <a:rPr lang="en-SG" sz="3200" dirty="0" smtClean="0"/>
              <a:t>charge carried by a group of electrons is  </a:t>
            </a:r>
            <a:endParaRPr lang="en-SG" sz="3200" dirty="0"/>
          </a:p>
        </p:txBody>
      </p:sp>
      <p:sp>
        <p:nvSpPr>
          <p:cNvPr id="5" name="Footer Placeholder 4"/>
          <p:cNvSpPr>
            <a:spLocks noGrp="1"/>
          </p:cNvSpPr>
          <p:nvPr>
            <p:ph type="ftr" sz="quarter" idx="11"/>
          </p:nvPr>
        </p:nvSpPr>
        <p:spPr/>
        <p:txBody>
          <a:bodyPr/>
          <a:lstStyle/>
          <a:p>
            <a:r>
              <a:rPr lang="en-US" smtClean="0"/>
              <a:t>Electric charge</a:t>
            </a:r>
            <a:endParaRPr lang="en-US" dirty="0"/>
          </a:p>
        </p:txBody>
      </p:sp>
    </p:spTree>
    <p:extLst>
      <p:ext uri="{BB962C8B-B14F-4D97-AF65-F5344CB8AC3E}">
        <p14:creationId xmlns:p14="http://schemas.microsoft.com/office/powerpoint/2010/main" val="3098504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24580"/>
                                        </p:tgtEl>
                                        <p:attrNameLst>
                                          <p:attrName>style.visibility</p:attrName>
                                        </p:attrNameLst>
                                      </p:cBhvr>
                                      <p:to>
                                        <p:strVal val="visible"/>
                                      </p:to>
                                    </p:set>
                                    <p:anim calcmode="lin" valueType="num">
                                      <p:cBhvr>
                                        <p:cTn id="11" dur="500" fill="hold"/>
                                        <p:tgtEl>
                                          <p:spTgt spid="24580"/>
                                        </p:tgtEl>
                                        <p:attrNameLst>
                                          <p:attrName>ppt_w</p:attrName>
                                        </p:attrNameLst>
                                      </p:cBhvr>
                                      <p:tavLst>
                                        <p:tav tm="0">
                                          <p:val>
                                            <p:fltVal val="0"/>
                                          </p:val>
                                        </p:tav>
                                        <p:tav tm="100000">
                                          <p:val>
                                            <p:strVal val="#ppt_w"/>
                                          </p:val>
                                        </p:tav>
                                      </p:tavLst>
                                    </p:anim>
                                    <p:anim calcmode="lin" valueType="num">
                                      <p:cBhvr>
                                        <p:cTn id="12" dur="500" fill="hold"/>
                                        <p:tgtEl>
                                          <p:spTgt spid="24580"/>
                                        </p:tgtEl>
                                        <p:attrNameLst>
                                          <p:attrName>ppt_h</p:attrName>
                                        </p:attrNameLst>
                                      </p:cBhvr>
                                      <p:tavLst>
                                        <p:tav tm="0">
                                          <p:val>
                                            <p:fltVal val="0"/>
                                          </p:val>
                                        </p:tav>
                                        <p:tav tm="100000">
                                          <p:val>
                                            <p:strVal val="#ppt_h"/>
                                          </p:val>
                                        </p:tav>
                                      </p:tavLst>
                                    </p:anim>
                                    <p:animEffect transition="in" filter="fade">
                                      <p:cBhvr>
                                        <p:cTn id="13"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15677"/>
            <a:ext cx="8596668" cy="1320800"/>
          </a:xfrm>
        </p:spPr>
        <p:txBody>
          <a:bodyPr/>
          <a:lstStyle/>
          <a:p>
            <a:r>
              <a:rPr lang="en-SG" dirty="0" smtClean="0"/>
              <a:t>Example 1</a:t>
            </a:r>
            <a:endParaRPr lang="en-SG" dirty="0"/>
          </a:p>
        </p:txBody>
      </p:sp>
      <p:sp>
        <p:nvSpPr>
          <p:cNvPr id="3" name="Content Placeholder 2"/>
          <p:cNvSpPr>
            <a:spLocks noGrp="1"/>
          </p:cNvSpPr>
          <p:nvPr>
            <p:ph idx="1"/>
          </p:nvPr>
        </p:nvSpPr>
        <p:spPr>
          <a:xfrm>
            <a:off x="795867" y="1531666"/>
            <a:ext cx="9544755" cy="3880773"/>
          </a:xfrm>
        </p:spPr>
        <p:txBody>
          <a:bodyPr/>
          <a:lstStyle/>
          <a:p>
            <a:r>
              <a:rPr lang="en-SG" dirty="0" smtClean="0"/>
              <a:t>Calculate the amount of charge carried by an electron.</a:t>
            </a:r>
            <a:endParaRPr lang="en-SG" dirty="0"/>
          </a:p>
        </p:txBody>
      </p:sp>
      <p:sp>
        <p:nvSpPr>
          <p:cNvPr id="4" name="Footer Placeholder 3"/>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377949" y="2832888"/>
                <a:ext cx="8590139" cy="2490425"/>
              </a:xfrm>
              <a:prstGeom prst="rect">
                <a:avLst/>
              </a:prstGeom>
              <a:solidFill>
                <a:srgbClr val="FFFFC1"/>
              </a:solidFill>
              <a:ln>
                <a:solidFill>
                  <a:schemeClr val="accent1"/>
                </a:solidFill>
              </a:ln>
            </p:spPr>
            <p:txBody>
              <a:bodyPr wrap="square" rtlCol="0">
                <a:spAutoFit/>
              </a:bodyPr>
              <a:lstStyle/>
              <a:p>
                <a:pPr>
                  <a:lnSpc>
                    <a:spcPts val="4500"/>
                  </a:lnSpc>
                </a:pPr>
                <a14:m>
                  <m:oMathPara xmlns:m="http://schemas.openxmlformats.org/officeDocument/2006/math">
                    <m:oMathParaPr>
                      <m:jc m:val="left"/>
                    </m:oMathParaPr>
                    <m:oMath xmlns:m="http://schemas.openxmlformats.org/officeDocument/2006/math">
                      <m:r>
                        <a:rPr lang="en-SG" sz="3200" b="0" i="1" smtClean="0">
                          <a:latin typeface="Cambria Math" panose="02040503050406030204" pitchFamily="18" charset="0"/>
                        </a:rPr>
                        <m:t>∵</m:t>
                      </m:r>
                      <m:r>
                        <a:rPr lang="en-SG" sz="3200" b="0" i="0" smtClean="0">
                          <a:latin typeface="Cambria Math" panose="02040503050406030204" pitchFamily="18" charset="0"/>
                        </a:rPr>
                        <m:t>6.25</m:t>
                      </m:r>
                      <m:r>
                        <a:rPr lang="en-SG" sz="3200" b="0" i="1" smtClean="0">
                          <a:latin typeface="Cambria Math" panose="02040503050406030204" pitchFamily="18" charset="0"/>
                        </a:rPr>
                        <m:t>×</m:t>
                      </m:r>
                      <m:sSup>
                        <m:sSupPr>
                          <m:ctrlPr>
                            <a:rPr lang="en-SG" sz="3200" b="0" i="1" smtClean="0">
                              <a:latin typeface="Cambria Math" panose="02040503050406030204" pitchFamily="18" charset="0"/>
                            </a:rPr>
                          </m:ctrlPr>
                        </m:sSupPr>
                        <m:e>
                          <m:r>
                            <a:rPr lang="en-SG" sz="3200" b="0" i="1" smtClean="0">
                              <a:latin typeface="Cambria Math" panose="02040503050406030204" pitchFamily="18" charset="0"/>
                            </a:rPr>
                            <m:t>10</m:t>
                          </m:r>
                        </m:e>
                        <m:sup>
                          <m:r>
                            <a:rPr lang="en-SG" sz="3200" b="0" i="1" smtClean="0">
                              <a:latin typeface="Cambria Math" panose="02040503050406030204" pitchFamily="18" charset="0"/>
                            </a:rPr>
                            <m:t>18</m:t>
                          </m:r>
                        </m:sup>
                      </m:sSup>
                      <m:r>
                        <a:rPr lang="en-SG" sz="3200" b="0" i="1" smtClean="0">
                          <a:latin typeface="Cambria Math" panose="02040503050406030204" pitchFamily="18" charset="0"/>
                        </a:rPr>
                        <m:t> </m:t>
                      </m:r>
                      <m:r>
                        <m:rPr>
                          <m:sty m:val="p"/>
                        </m:rPr>
                        <a:rPr lang="en-SG" sz="3200" b="0" i="0" smtClean="0">
                          <a:latin typeface="Cambria Math" panose="02040503050406030204" pitchFamily="18" charset="0"/>
                        </a:rPr>
                        <m:t>electrons</m:t>
                      </m:r>
                      <m:r>
                        <a:rPr lang="en-SG" sz="3200" b="0" i="0" smtClean="0">
                          <a:latin typeface="Cambria Math" panose="02040503050406030204" pitchFamily="18" charset="0"/>
                        </a:rPr>
                        <m:t> </m:t>
                      </m:r>
                      <m:r>
                        <m:rPr>
                          <m:sty m:val="p"/>
                        </m:rPr>
                        <a:rPr lang="en-SG" sz="3200" b="0" i="0" smtClean="0">
                          <a:latin typeface="Cambria Math" panose="02040503050406030204" pitchFamily="18" charset="0"/>
                        </a:rPr>
                        <m:t>carriers</m:t>
                      </m:r>
                      <m:r>
                        <a:rPr lang="en-SG" sz="3200" b="0" i="0" smtClean="0">
                          <a:latin typeface="Cambria Math" panose="02040503050406030204" pitchFamily="18" charset="0"/>
                        </a:rPr>
                        <m:t> 1 </m:t>
                      </m:r>
                      <m:r>
                        <m:rPr>
                          <m:sty m:val="p"/>
                        </m:rPr>
                        <a:rPr lang="en-SG" sz="3200" b="0" i="0" smtClean="0">
                          <a:latin typeface="Cambria Math" panose="02040503050406030204" pitchFamily="18" charset="0"/>
                        </a:rPr>
                        <m:t>C</m:t>
                      </m:r>
                      <m:r>
                        <a:rPr lang="en-SG" sz="3200" b="0" i="0" smtClean="0">
                          <a:latin typeface="Cambria Math" panose="02040503050406030204" pitchFamily="18" charset="0"/>
                        </a:rPr>
                        <m:t> </m:t>
                      </m:r>
                      <m:r>
                        <m:rPr>
                          <m:sty m:val="p"/>
                        </m:rPr>
                        <a:rPr lang="en-SG" sz="3200" b="0" i="0" smtClean="0">
                          <a:latin typeface="Cambria Math" panose="02040503050406030204" pitchFamily="18" charset="0"/>
                        </a:rPr>
                        <m:t>of</m:t>
                      </m:r>
                      <m:r>
                        <a:rPr lang="en-SG" sz="3200" b="0" i="0" smtClean="0">
                          <a:latin typeface="Cambria Math" panose="02040503050406030204" pitchFamily="18" charset="0"/>
                        </a:rPr>
                        <m:t> </m:t>
                      </m:r>
                      <m:r>
                        <m:rPr>
                          <m:sty m:val="p"/>
                        </m:rPr>
                        <a:rPr lang="en-SG" sz="3200" b="0" i="0" smtClean="0">
                          <a:latin typeface="Cambria Math" panose="02040503050406030204" pitchFamily="18" charset="0"/>
                        </a:rPr>
                        <m:t>charge</m:t>
                      </m:r>
                      <m:r>
                        <a:rPr lang="en-SG" sz="3200" b="0" i="0" smtClean="0">
                          <a:latin typeface="Cambria Math" panose="02040503050406030204" pitchFamily="18" charset="0"/>
                        </a:rPr>
                        <m:t>.</m:t>
                      </m:r>
                    </m:oMath>
                  </m:oMathPara>
                </a14:m>
                <a:endParaRPr lang="en-SG" sz="3200" b="0" dirty="0" smtClean="0"/>
              </a:p>
              <a:p>
                <a:pPr>
                  <a:lnSpc>
                    <a:spcPts val="5500"/>
                  </a:lnSpc>
                </a:pPr>
                <a14:m>
                  <m:oMathPara xmlns:m="http://schemas.openxmlformats.org/officeDocument/2006/math">
                    <m:oMathParaPr>
                      <m:jc m:val="left"/>
                    </m:oMathParaPr>
                    <m:oMath xmlns:m="http://schemas.openxmlformats.org/officeDocument/2006/math">
                      <m:r>
                        <a:rPr lang="en-SG" sz="3200" b="0" i="1" smtClean="0">
                          <a:solidFill>
                            <a:srgbClr val="C00000"/>
                          </a:solidFill>
                          <a:latin typeface="Cambria Math" panose="02040503050406030204" pitchFamily="18" charset="0"/>
                        </a:rPr>
                        <m:t>∴</m:t>
                      </m:r>
                      <m:r>
                        <m:rPr>
                          <m:sty m:val="p"/>
                        </m:rPr>
                        <a:rPr lang="en-SG" sz="3200" b="0" i="0" smtClean="0">
                          <a:solidFill>
                            <a:srgbClr val="C00000"/>
                          </a:solidFill>
                          <a:latin typeface="Cambria Math" panose="02040503050406030204" pitchFamily="18" charset="0"/>
                        </a:rPr>
                        <m:t>The</m:t>
                      </m:r>
                      <m:r>
                        <a:rPr lang="en-SG" sz="3200" b="0" i="0" smtClean="0">
                          <a:solidFill>
                            <a:srgbClr val="C00000"/>
                          </a:solidFill>
                          <a:latin typeface="Cambria Math" panose="02040503050406030204" pitchFamily="18" charset="0"/>
                        </a:rPr>
                        <m:t> </m:t>
                      </m:r>
                      <m:r>
                        <m:rPr>
                          <m:sty m:val="p"/>
                        </m:rPr>
                        <a:rPr lang="en-SG" sz="3200" b="0" i="0" smtClean="0">
                          <a:solidFill>
                            <a:srgbClr val="C00000"/>
                          </a:solidFill>
                          <a:latin typeface="Cambria Math" panose="02040503050406030204" pitchFamily="18" charset="0"/>
                        </a:rPr>
                        <m:t>charge</m:t>
                      </m:r>
                      <m:r>
                        <a:rPr lang="en-SG" sz="3200" b="0" i="0" smtClean="0">
                          <a:solidFill>
                            <a:srgbClr val="C00000"/>
                          </a:solidFill>
                          <a:latin typeface="Cambria Math" panose="02040503050406030204" pitchFamily="18" charset="0"/>
                        </a:rPr>
                        <m:t> </m:t>
                      </m:r>
                      <m:r>
                        <m:rPr>
                          <m:sty m:val="p"/>
                        </m:rPr>
                        <a:rPr lang="en-SG" sz="3200" b="0" i="0" smtClean="0">
                          <a:solidFill>
                            <a:srgbClr val="C00000"/>
                          </a:solidFill>
                          <a:latin typeface="Cambria Math" panose="02040503050406030204" pitchFamily="18" charset="0"/>
                        </a:rPr>
                        <m:t>carried</m:t>
                      </m:r>
                      <m:r>
                        <a:rPr lang="en-SG" sz="3200" b="0" i="0" smtClean="0">
                          <a:solidFill>
                            <a:srgbClr val="C00000"/>
                          </a:solidFill>
                          <a:latin typeface="Cambria Math" panose="02040503050406030204" pitchFamily="18" charset="0"/>
                        </a:rPr>
                        <m:t> </m:t>
                      </m:r>
                      <m:r>
                        <m:rPr>
                          <m:sty m:val="p"/>
                        </m:rPr>
                        <a:rPr lang="en-SG" sz="3200" b="0" i="0" smtClean="0">
                          <a:solidFill>
                            <a:srgbClr val="C00000"/>
                          </a:solidFill>
                          <a:latin typeface="Cambria Math" panose="02040503050406030204" pitchFamily="18" charset="0"/>
                        </a:rPr>
                        <m:t>by</m:t>
                      </m:r>
                      <m:r>
                        <a:rPr lang="en-SG" sz="3200" b="0" i="0" smtClean="0">
                          <a:solidFill>
                            <a:srgbClr val="C00000"/>
                          </a:solidFill>
                          <a:latin typeface="Cambria Math" panose="02040503050406030204" pitchFamily="18" charset="0"/>
                        </a:rPr>
                        <m:t> </m:t>
                      </m:r>
                      <m:r>
                        <m:rPr>
                          <m:sty m:val="p"/>
                        </m:rPr>
                        <a:rPr lang="en-SG" sz="3200" b="0" i="0" smtClean="0">
                          <a:solidFill>
                            <a:srgbClr val="C00000"/>
                          </a:solidFill>
                          <a:latin typeface="Cambria Math" panose="02040503050406030204" pitchFamily="18" charset="0"/>
                        </a:rPr>
                        <m:t>one</m:t>
                      </m:r>
                      <m:r>
                        <a:rPr lang="en-SG" sz="3200" b="0" i="0" smtClean="0">
                          <a:solidFill>
                            <a:srgbClr val="C00000"/>
                          </a:solidFill>
                          <a:latin typeface="Cambria Math" panose="02040503050406030204" pitchFamily="18" charset="0"/>
                        </a:rPr>
                        <m:t> </m:t>
                      </m:r>
                      <m:r>
                        <m:rPr>
                          <m:sty m:val="p"/>
                        </m:rPr>
                        <a:rPr lang="en-SG" sz="3200" b="0" i="0" smtClean="0">
                          <a:solidFill>
                            <a:srgbClr val="C00000"/>
                          </a:solidFill>
                          <a:latin typeface="Cambria Math" panose="02040503050406030204" pitchFamily="18" charset="0"/>
                        </a:rPr>
                        <m:t>electron</m:t>
                      </m:r>
                    </m:oMath>
                  </m:oMathPara>
                </a14:m>
                <a:endParaRPr lang="en-SG" sz="3200" b="0" i="0" dirty="0" smtClean="0">
                  <a:solidFill>
                    <a:srgbClr val="C00000"/>
                  </a:solidFill>
                  <a:latin typeface="Cambria Math" panose="02040503050406030204" pitchFamily="18" charset="0"/>
                </a:endParaRPr>
              </a:p>
              <a:p>
                <a:pPr>
                  <a:lnSpc>
                    <a:spcPts val="7500"/>
                  </a:lnSpc>
                  <a:spcAft>
                    <a:spcPts val="1200"/>
                  </a:spcAft>
                </a:pPr>
                <a14:m>
                  <m:oMathPara xmlns:m="http://schemas.openxmlformats.org/officeDocument/2006/math">
                    <m:oMathParaPr>
                      <m:jc m:val="left"/>
                    </m:oMathParaPr>
                    <m:oMath xmlns:m="http://schemas.openxmlformats.org/officeDocument/2006/math">
                      <m:r>
                        <a:rPr lang="en-SG" sz="3200" b="0" i="0" smtClean="0">
                          <a:solidFill>
                            <a:srgbClr val="C00000"/>
                          </a:solidFill>
                          <a:latin typeface="Cambria Math" panose="02040503050406030204" pitchFamily="18" charset="0"/>
                        </a:rPr>
                        <m:t>    </m:t>
                      </m:r>
                      <m:r>
                        <a:rPr lang="en-SG" sz="3200">
                          <a:solidFill>
                            <a:srgbClr val="C00000"/>
                          </a:solidFill>
                          <a:latin typeface="Cambria Math" panose="02040503050406030204" pitchFamily="18" charset="0"/>
                        </a:rPr>
                        <m:t>=</m:t>
                      </m:r>
                      <m:f>
                        <m:fPr>
                          <m:ctrlPr>
                            <a:rPr lang="en-SG" sz="3200" i="1">
                              <a:solidFill>
                                <a:srgbClr val="C00000"/>
                              </a:solidFill>
                              <a:latin typeface="Cambria Math" panose="02040503050406030204" pitchFamily="18" charset="0"/>
                            </a:rPr>
                          </m:ctrlPr>
                        </m:fPr>
                        <m:num>
                          <m:r>
                            <a:rPr lang="en-SG" sz="3200" i="1">
                              <a:solidFill>
                                <a:srgbClr val="C00000"/>
                              </a:solidFill>
                              <a:latin typeface="Cambria Math" panose="02040503050406030204" pitchFamily="18" charset="0"/>
                            </a:rPr>
                            <m:t>1</m:t>
                          </m:r>
                        </m:num>
                        <m:den>
                          <m:r>
                            <a:rPr lang="en-SG" sz="3200" i="1">
                              <a:solidFill>
                                <a:srgbClr val="C00000"/>
                              </a:solidFill>
                              <a:latin typeface="Cambria Math" panose="02040503050406030204" pitchFamily="18" charset="0"/>
                            </a:rPr>
                            <m:t>6.25×</m:t>
                          </m:r>
                          <m:sSup>
                            <m:sSupPr>
                              <m:ctrlPr>
                                <a:rPr lang="en-SG" sz="3200" i="1">
                                  <a:solidFill>
                                    <a:srgbClr val="C00000"/>
                                  </a:solidFill>
                                  <a:latin typeface="Cambria Math" panose="02040503050406030204" pitchFamily="18" charset="0"/>
                                </a:rPr>
                              </m:ctrlPr>
                            </m:sSupPr>
                            <m:e>
                              <m:r>
                                <a:rPr lang="en-SG" sz="3200" i="1">
                                  <a:solidFill>
                                    <a:srgbClr val="C00000"/>
                                  </a:solidFill>
                                  <a:latin typeface="Cambria Math" panose="02040503050406030204" pitchFamily="18" charset="0"/>
                                </a:rPr>
                                <m:t>10</m:t>
                              </m:r>
                            </m:e>
                            <m:sup>
                              <m:r>
                                <a:rPr lang="en-SG" sz="3200" i="1">
                                  <a:solidFill>
                                    <a:srgbClr val="C00000"/>
                                  </a:solidFill>
                                  <a:latin typeface="Cambria Math" panose="02040503050406030204" pitchFamily="18" charset="0"/>
                                </a:rPr>
                                <m:t>18</m:t>
                              </m:r>
                            </m:sup>
                          </m:sSup>
                        </m:den>
                      </m:f>
                      <m:r>
                        <a:rPr lang="en-SG" sz="3200" i="1">
                          <a:solidFill>
                            <a:srgbClr val="C00000"/>
                          </a:solidFill>
                          <a:latin typeface="Cambria Math" panose="02040503050406030204" pitchFamily="18" charset="0"/>
                        </a:rPr>
                        <m:t>=</m:t>
                      </m:r>
                      <m:r>
                        <a:rPr lang="en-SG" sz="3200">
                          <a:solidFill>
                            <a:srgbClr val="C00000"/>
                          </a:solidFill>
                          <a:latin typeface="Cambria Math" panose="02040503050406030204" pitchFamily="18" charset="0"/>
                        </a:rPr>
                        <m:t>1.6</m:t>
                      </m:r>
                      <m:r>
                        <a:rPr lang="en-SG" sz="3200" i="1">
                          <a:solidFill>
                            <a:srgbClr val="C00000"/>
                          </a:solidFill>
                          <a:latin typeface="Cambria Math" panose="02040503050406030204" pitchFamily="18" charset="0"/>
                        </a:rPr>
                        <m:t>×</m:t>
                      </m:r>
                      <m:sSup>
                        <m:sSupPr>
                          <m:ctrlPr>
                            <a:rPr lang="en-SG" sz="3200" i="1">
                              <a:solidFill>
                                <a:srgbClr val="C00000"/>
                              </a:solidFill>
                              <a:latin typeface="Cambria Math" panose="02040503050406030204" pitchFamily="18" charset="0"/>
                            </a:rPr>
                          </m:ctrlPr>
                        </m:sSupPr>
                        <m:e>
                          <m:r>
                            <a:rPr lang="en-SG" sz="3200" i="1">
                              <a:solidFill>
                                <a:srgbClr val="C00000"/>
                              </a:solidFill>
                              <a:latin typeface="Cambria Math" panose="02040503050406030204" pitchFamily="18" charset="0"/>
                            </a:rPr>
                            <m:t>10</m:t>
                          </m:r>
                        </m:e>
                        <m:sup>
                          <m:r>
                            <a:rPr lang="en-SG" sz="3200" i="1">
                              <a:solidFill>
                                <a:srgbClr val="C00000"/>
                              </a:solidFill>
                              <a:latin typeface="Cambria Math" panose="02040503050406030204" pitchFamily="18" charset="0"/>
                            </a:rPr>
                            <m:t>−19</m:t>
                          </m:r>
                        </m:sup>
                      </m:sSup>
                      <m:r>
                        <a:rPr lang="en-SG" sz="3200" i="1">
                          <a:solidFill>
                            <a:srgbClr val="C00000"/>
                          </a:solidFill>
                          <a:latin typeface="Cambria Math" panose="02040503050406030204" pitchFamily="18" charset="0"/>
                        </a:rPr>
                        <m:t> </m:t>
                      </m:r>
                      <m:r>
                        <m:rPr>
                          <m:sty m:val="p"/>
                        </m:rPr>
                        <a:rPr lang="en-SG" sz="3200">
                          <a:solidFill>
                            <a:srgbClr val="C00000"/>
                          </a:solidFill>
                          <a:latin typeface="Cambria Math" panose="02040503050406030204" pitchFamily="18" charset="0"/>
                        </a:rPr>
                        <m:t>C</m:t>
                      </m:r>
                    </m:oMath>
                  </m:oMathPara>
                </a14:m>
                <a:endParaRPr lang="en-SG" sz="3200" dirty="0" smtClean="0">
                  <a:solidFill>
                    <a:srgbClr val="C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77949" y="2832888"/>
                <a:ext cx="8590139" cy="2490425"/>
              </a:xfrm>
              <a:prstGeom prst="rect">
                <a:avLst/>
              </a:prstGeom>
              <a:blipFill>
                <a:blip r:embed="rId2"/>
                <a:stretch>
                  <a:fillRect/>
                </a:stretch>
              </a:blipFill>
              <a:ln>
                <a:solidFill>
                  <a:schemeClr val="accent1"/>
                </a:solidFill>
              </a:ln>
            </p:spPr>
            <p:txBody>
              <a:bodyPr/>
              <a:lstStyle/>
              <a:p>
                <a:r>
                  <a:rPr lang="en-SG">
                    <a:noFill/>
                  </a:rPr>
                  <a:t> </a:t>
                </a:r>
              </a:p>
            </p:txBody>
          </p:sp>
        </mc:Fallback>
      </mc:AlternateContent>
    </p:spTree>
    <p:extLst>
      <p:ext uri="{BB962C8B-B14F-4D97-AF65-F5344CB8AC3E}">
        <p14:creationId xmlns:p14="http://schemas.microsoft.com/office/powerpoint/2010/main" val="3050984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Example 2</a:t>
            </a:r>
            <a:endParaRPr lang="en-SG" dirty="0"/>
          </a:p>
        </p:txBody>
      </p:sp>
      <p:sp>
        <p:nvSpPr>
          <p:cNvPr id="3" name="Content Placeholder 2"/>
          <p:cNvSpPr>
            <a:spLocks noGrp="1"/>
          </p:cNvSpPr>
          <p:nvPr>
            <p:ph idx="1"/>
          </p:nvPr>
        </p:nvSpPr>
        <p:spPr>
          <a:xfrm>
            <a:off x="795868" y="1525589"/>
            <a:ext cx="8596668" cy="3880773"/>
          </a:xfrm>
        </p:spPr>
        <p:txBody>
          <a:bodyPr/>
          <a:lstStyle/>
          <a:p>
            <a:r>
              <a:rPr lang="en-SG" dirty="0" smtClean="0"/>
              <a:t>How much charge is carried by 1.56</a:t>
            </a:r>
            <a:r>
              <a:rPr lang="en-SG" dirty="0" smtClean="0">
                <a:latin typeface="Cambria" panose="02040503050406030204" pitchFamily="18" charset="0"/>
              </a:rPr>
              <a:t> </a:t>
            </a:r>
            <a:r>
              <a:rPr lang="en-SG" b="1" dirty="0" smtClean="0">
                <a:sym typeface="Symbol" panose="05050102010706020507" pitchFamily="18" charset="2"/>
              </a:rPr>
              <a:t></a:t>
            </a:r>
            <a:r>
              <a:rPr lang="en-SG" dirty="0">
                <a:latin typeface="Cambria" panose="02040503050406030204" pitchFamily="18" charset="0"/>
                <a:sym typeface="Symbol" panose="05050102010706020507" pitchFamily="18" charset="2"/>
              </a:rPr>
              <a:t> </a:t>
            </a:r>
            <a:r>
              <a:rPr lang="en-SG" dirty="0" smtClean="0"/>
              <a:t>10</a:t>
            </a:r>
            <a:r>
              <a:rPr lang="en-SG" baseline="30000" dirty="0" smtClean="0"/>
              <a:t>18 </a:t>
            </a:r>
            <a:r>
              <a:rPr lang="en-SG" dirty="0" smtClean="0"/>
              <a:t>electrons?</a:t>
            </a:r>
            <a:endParaRPr lang="en-SG" dirty="0"/>
          </a:p>
        </p:txBody>
      </p:sp>
      <p:graphicFrame>
        <p:nvGraphicFramePr>
          <p:cNvPr id="6" name="Object 4"/>
          <p:cNvGraphicFramePr>
            <a:graphicFrameLocks noChangeAspect="1"/>
          </p:cNvGraphicFramePr>
          <p:nvPr>
            <p:extLst>
              <p:ext uri="{D42A27DB-BD31-4B8C-83A1-F6EECF244321}">
                <p14:modId xmlns:p14="http://schemas.microsoft.com/office/powerpoint/2010/main" val="2811898552"/>
              </p:ext>
            </p:extLst>
          </p:nvPr>
        </p:nvGraphicFramePr>
        <p:xfrm>
          <a:off x="1377950" y="2938463"/>
          <a:ext cx="7337425" cy="1055687"/>
        </p:xfrm>
        <a:graphic>
          <a:graphicData uri="http://schemas.openxmlformats.org/presentationml/2006/ole">
            <mc:AlternateContent xmlns:mc="http://schemas.openxmlformats.org/markup-compatibility/2006">
              <mc:Choice xmlns:v="urn:schemas-microsoft-com:vml" Requires="v">
                <p:oleObj spid="_x0000_s13385" name="Equation" r:id="rId3" imgW="2933640" imgH="419040" progId="Equation.DSMT4">
                  <p:embed/>
                </p:oleObj>
              </mc:Choice>
              <mc:Fallback>
                <p:oleObj name="Equation" r:id="rId3" imgW="2933640" imgH="419040" progId="Equation.DSMT4">
                  <p:embed/>
                  <p:pic>
                    <p:nvPicPr>
                      <p:cNvPr id="0" name=""/>
                      <p:cNvPicPr>
                        <a:picLocks noChangeAspect="1" noChangeArrowheads="1"/>
                      </p:cNvPicPr>
                      <p:nvPr/>
                    </p:nvPicPr>
                    <p:blipFill>
                      <a:blip r:embed="rId4"/>
                      <a:srcRect/>
                      <a:stretch>
                        <a:fillRect/>
                      </a:stretch>
                    </p:blipFill>
                    <p:spPr bwMode="auto">
                      <a:xfrm>
                        <a:off x="1377950" y="2938463"/>
                        <a:ext cx="7337425" cy="1055687"/>
                      </a:xfrm>
                      <a:prstGeom prst="rect">
                        <a:avLst/>
                      </a:prstGeom>
                      <a:solidFill>
                        <a:srgbClr val="FFFF99">
                          <a:alpha val="61000"/>
                        </a:srgbClr>
                      </a:solidFill>
                      <a:ln w="12700">
                        <a:solidFill>
                          <a:schemeClr val="accent1"/>
                        </a:solidFill>
                      </a:ln>
                      <a:effectLst/>
                      <a:extLst/>
                    </p:spPr>
                  </p:pic>
                </p:oleObj>
              </mc:Fallback>
            </mc:AlternateContent>
          </a:graphicData>
        </a:graphic>
      </p:graphicFrame>
      <p:sp>
        <p:nvSpPr>
          <p:cNvPr id="4" name="Footer Placeholder 3"/>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12583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Example 3</a:t>
            </a:r>
            <a:endParaRPr lang="en-SG" dirty="0"/>
          </a:p>
        </p:txBody>
      </p:sp>
      <p:sp>
        <p:nvSpPr>
          <p:cNvPr id="3" name="Content Placeholder 2"/>
          <p:cNvSpPr>
            <a:spLocks noGrp="1"/>
          </p:cNvSpPr>
          <p:nvPr>
            <p:ph idx="1"/>
          </p:nvPr>
        </p:nvSpPr>
        <p:spPr>
          <a:xfrm>
            <a:off x="795868" y="1525589"/>
            <a:ext cx="8596668" cy="3880773"/>
          </a:xfrm>
        </p:spPr>
        <p:txBody>
          <a:bodyPr/>
          <a:lstStyle/>
          <a:p>
            <a:r>
              <a:rPr lang="en-SG" dirty="0" smtClean="0"/>
              <a:t>How many electrons give 4 C of negative charge?</a:t>
            </a:r>
            <a:endParaRPr lang="en-SG" dirty="0"/>
          </a:p>
        </p:txBody>
      </p:sp>
      <p:sp>
        <p:nvSpPr>
          <p:cNvPr id="4" name="Footer Placeholder 3"/>
          <p:cNvSpPr>
            <a:spLocks noGrp="1"/>
          </p:cNvSpPr>
          <p:nvPr>
            <p:ph type="ftr" sz="quarter" idx="11"/>
          </p:nvPr>
        </p:nvSpPr>
        <p:spPr/>
        <p:txBody>
          <a:bodyPr/>
          <a:lstStyle/>
          <a:p>
            <a:r>
              <a:rPr lang="en-US" dirty="0"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377950" y="2832888"/>
                <a:ext cx="8014586" cy="2444259"/>
              </a:xfrm>
              <a:prstGeom prst="rect">
                <a:avLst/>
              </a:prstGeom>
              <a:solidFill>
                <a:srgbClr val="FFFFC1"/>
              </a:solidFill>
              <a:ln>
                <a:solidFill>
                  <a:schemeClr val="accent1"/>
                </a:solidFill>
              </a:ln>
            </p:spPr>
            <p:txBody>
              <a:bodyPr wrap="square" rtlCol="0">
                <a:spAutoFit/>
              </a:bodyPr>
              <a:lstStyle/>
              <a:p>
                <a:pPr>
                  <a:lnSpc>
                    <a:spcPts val="4500"/>
                  </a:lnSpc>
                </a:pPr>
                <a14:m>
                  <m:oMath xmlns:m="http://schemas.openxmlformats.org/officeDocument/2006/math">
                    <m:r>
                      <a:rPr lang="en-SG" sz="3200" i="1" smtClean="0">
                        <a:latin typeface="Cambria Math" panose="02040503050406030204" pitchFamily="18" charset="0"/>
                      </a:rPr>
                      <m:t>∵</m:t>
                    </m:r>
                    <m:r>
                      <a:rPr lang="en-SG" sz="3200">
                        <a:latin typeface="Cambria Math" panose="02040503050406030204" pitchFamily="18" charset="0"/>
                      </a:rPr>
                      <m:t>6.25</m:t>
                    </m:r>
                    <m:r>
                      <a:rPr lang="en-SG" sz="3200" i="1" smtClean="0">
                        <a:latin typeface="Cambria Math" panose="02040503050406030204" pitchFamily="18" charset="0"/>
                      </a:rPr>
                      <m:t>×</m:t>
                    </m:r>
                    <m:sSup>
                      <m:sSupPr>
                        <m:ctrlPr>
                          <a:rPr lang="en-SG" sz="3200" i="1">
                            <a:latin typeface="Cambria Math" panose="02040503050406030204" pitchFamily="18" charset="0"/>
                          </a:rPr>
                        </m:ctrlPr>
                      </m:sSupPr>
                      <m:e>
                        <m:r>
                          <a:rPr lang="en-SG" sz="3200" i="1">
                            <a:latin typeface="Cambria Math" panose="02040503050406030204" pitchFamily="18" charset="0"/>
                          </a:rPr>
                          <m:t>10</m:t>
                        </m:r>
                      </m:e>
                      <m:sup>
                        <m:r>
                          <a:rPr lang="en-SG" sz="3200" i="1">
                            <a:latin typeface="Cambria Math" panose="02040503050406030204" pitchFamily="18" charset="0"/>
                          </a:rPr>
                          <m:t>18</m:t>
                        </m:r>
                      </m:sup>
                    </m:sSup>
                  </m:oMath>
                </a14:m>
                <a:r>
                  <a:rPr lang="en-SG" sz="3200" dirty="0"/>
                  <a:t> </a:t>
                </a:r>
                <a:r>
                  <a:rPr lang="en-SG" sz="3200" dirty="0">
                    <a:latin typeface="Cambria" panose="02040503050406030204" pitchFamily="18" charset="0"/>
                  </a:rPr>
                  <a:t>electrons carriers 1 C of negative charge.</a:t>
                </a:r>
              </a:p>
              <a:p>
                <a:pPr>
                  <a:lnSpc>
                    <a:spcPts val="5500"/>
                  </a:lnSpc>
                </a:pPr>
                <a14:m>
                  <m:oMathPara xmlns:m="http://schemas.openxmlformats.org/officeDocument/2006/math">
                    <m:oMathParaPr>
                      <m:jc m:val="left"/>
                    </m:oMathParaPr>
                    <m:oMath xmlns:m="http://schemas.openxmlformats.org/officeDocument/2006/math">
                      <m:r>
                        <a:rPr lang="en-SG" sz="3200" b="0" i="1" smtClean="0">
                          <a:solidFill>
                            <a:srgbClr val="C00000"/>
                          </a:solidFill>
                          <a:latin typeface="Cambria Math" panose="02040503050406030204" pitchFamily="18" charset="0"/>
                        </a:rPr>
                        <m:t>∴</m:t>
                      </m:r>
                      <m:r>
                        <a:rPr lang="en-SG" sz="3200" b="0" i="0" smtClean="0">
                          <a:solidFill>
                            <a:srgbClr val="C00000"/>
                          </a:solidFill>
                          <a:latin typeface="Cambria Math" panose="02040503050406030204" pitchFamily="18" charset="0"/>
                        </a:rPr>
                        <m:t>4 </m:t>
                      </m:r>
                      <m:r>
                        <m:rPr>
                          <m:sty m:val="p"/>
                        </m:rPr>
                        <a:rPr lang="en-SG" sz="3200" b="0" i="0" smtClean="0">
                          <a:solidFill>
                            <a:srgbClr val="C00000"/>
                          </a:solidFill>
                          <a:latin typeface="Cambria Math" panose="02040503050406030204" pitchFamily="18" charset="0"/>
                        </a:rPr>
                        <m:t>C</m:t>
                      </m:r>
                      <m:r>
                        <a:rPr lang="en-SG" sz="3200" b="0" i="0" smtClean="0">
                          <a:solidFill>
                            <a:srgbClr val="C00000"/>
                          </a:solidFill>
                          <a:latin typeface="Cambria Math" panose="02040503050406030204" pitchFamily="18" charset="0"/>
                        </a:rPr>
                        <m:t> </m:t>
                      </m:r>
                      <m:r>
                        <m:rPr>
                          <m:sty m:val="p"/>
                        </m:rPr>
                        <a:rPr lang="en-SG" sz="3200" b="0" i="0" smtClean="0">
                          <a:solidFill>
                            <a:srgbClr val="C00000"/>
                          </a:solidFill>
                          <a:latin typeface="Cambria Math" panose="02040503050406030204" pitchFamily="18" charset="0"/>
                        </a:rPr>
                        <m:t>of</m:t>
                      </m:r>
                      <m:r>
                        <a:rPr lang="en-SG" sz="3200" b="0" i="0" smtClean="0">
                          <a:solidFill>
                            <a:srgbClr val="C00000"/>
                          </a:solidFill>
                          <a:latin typeface="Cambria Math" panose="02040503050406030204" pitchFamily="18" charset="0"/>
                        </a:rPr>
                        <m:t> </m:t>
                      </m:r>
                      <m:r>
                        <m:rPr>
                          <m:sty m:val="p"/>
                        </m:rPr>
                        <a:rPr lang="en-SG" sz="3200" b="0" i="0" smtClean="0">
                          <a:solidFill>
                            <a:srgbClr val="C00000"/>
                          </a:solidFill>
                          <a:latin typeface="Cambria Math" panose="02040503050406030204" pitchFamily="18" charset="0"/>
                        </a:rPr>
                        <m:t>charge</m:t>
                      </m:r>
                      <m:r>
                        <a:rPr lang="en-SG" sz="3200" b="0" i="0" smtClean="0">
                          <a:solidFill>
                            <a:srgbClr val="C00000"/>
                          </a:solidFill>
                          <a:latin typeface="Cambria Math" panose="02040503050406030204" pitchFamily="18" charset="0"/>
                        </a:rPr>
                        <m:t> </m:t>
                      </m:r>
                      <m:r>
                        <m:rPr>
                          <m:sty m:val="p"/>
                        </m:rPr>
                        <a:rPr lang="en-SG" sz="3200" b="0" i="0" smtClean="0">
                          <a:solidFill>
                            <a:srgbClr val="C00000"/>
                          </a:solidFill>
                          <a:latin typeface="Cambria Math" panose="02040503050406030204" pitchFamily="18" charset="0"/>
                        </a:rPr>
                        <m:t>contains</m:t>
                      </m:r>
                    </m:oMath>
                  </m:oMathPara>
                </a14:m>
                <a:endParaRPr lang="en-SG" sz="3200" b="0" i="0" dirty="0" smtClean="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SG" sz="3200" b="0" i="0" smtClean="0">
                          <a:solidFill>
                            <a:srgbClr val="C00000"/>
                          </a:solidFill>
                          <a:latin typeface="Cambria Math" panose="02040503050406030204" pitchFamily="18" charset="0"/>
                        </a:rPr>
                        <m:t>    4</m:t>
                      </m:r>
                      <m:r>
                        <a:rPr lang="en-SG" sz="3200" b="0" i="1" smtClean="0">
                          <a:solidFill>
                            <a:srgbClr val="C00000"/>
                          </a:solidFill>
                          <a:latin typeface="Cambria Math" panose="02040503050406030204" pitchFamily="18" charset="0"/>
                        </a:rPr>
                        <m:t>×6.25×</m:t>
                      </m:r>
                      <m:sSup>
                        <m:sSupPr>
                          <m:ctrlPr>
                            <a:rPr lang="en-SG" sz="3200" b="0" i="1" smtClean="0">
                              <a:solidFill>
                                <a:srgbClr val="C00000"/>
                              </a:solidFill>
                              <a:latin typeface="Cambria Math" panose="02040503050406030204" pitchFamily="18" charset="0"/>
                            </a:rPr>
                          </m:ctrlPr>
                        </m:sSupPr>
                        <m:e>
                          <m:r>
                            <a:rPr lang="en-SG" sz="3200" b="0" i="1" smtClean="0">
                              <a:solidFill>
                                <a:srgbClr val="C00000"/>
                              </a:solidFill>
                              <a:latin typeface="Cambria Math" panose="02040503050406030204" pitchFamily="18" charset="0"/>
                            </a:rPr>
                            <m:t>10</m:t>
                          </m:r>
                        </m:e>
                        <m:sup>
                          <m:r>
                            <a:rPr lang="en-SG" sz="3200" b="0" i="1" smtClean="0">
                              <a:solidFill>
                                <a:srgbClr val="C00000"/>
                              </a:solidFill>
                              <a:latin typeface="Cambria Math" panose="02040503050406030204" pitchFamily="18" charset="0"/>
                            </a:rPr>
                            <m:t>18</m:t>
                          </m:r>
                        </m:sup>
                      </m:sSup>
                      <m:r>
                        <a:rPr lang="en-SG" sz="3200" b="0" i="1" smtClean="0">
                          <a:solidFill>
                            <a:srgbClr val="C00000"/>
                          </a:solidFill>
                          <a:latin typeface="Cambria Math" panose="02040503050406030204" pitchFamily="18" charset="0"/>
                        </a:rPr>
                        <m:t>=2.5×</m:t>
                      </m:r>
                      <m:sSup>
                        <m:sSupPr>
                          <m:ctrlPr>
                            <a:rPr lang="en-SG" sz="3200" b="0" i="1" smtClean="0">
                              <a:solidFill>
                                <a:srgbClr val="C00000"/>
                              </a:solidFill>
                              <a:latin typeface="Cambria Math" panose="02040503050406030204" pitchFamily="18" charset="0"/>
                            </a:rPr>
                          </m:ctrlPr>
                        </m:sSupPr>
                        <m:e>
                          <m:r>
                            <a:rPr lang="en-SG" sz="3200" b="0" i="1" smtClean="0">
                              <a:solidFill>
                                <a:srgbClr val="C00000"/>
                              </a:solidFill>
                              <a:latin typeface="Cambria Math" panose="02040503050406030204" pitchFamily="18" charset="0"/>
                            </a:rPr>
                            <m:t>10</m:t>
                          </m:r>
                        </m:e>
                        <m:sup>
                          <m:r>
                            <a:rPr lang="en-SG" sz="3200" b="0" i="1" smtClean="0">
                              <a:solidFill>
                                <a:srgbClr val="C00000"/>
                              </a:solidFill>
                              <a:latin typeface="Cambria Math" panose="02040503050406030204" pitchFamily="18" charset="0"/>
                            </a:rPr>
                            <m:t>19</m:t>
                          </m:r>
                        </m:sup>
                      </m:sSup>
                      <m:r>
                        <a:rPr lang="en-SG" sz="3200" b="0" i="0" smtClean="0">
                          <a:solidFill>
                            <a:srgbClr val="C00000"/>
                          </a:solidFill>
                          <a:latin typeface="Cambria Math" panose="02040503050406030204" pitchFamily="18" charset="0"/>
                        </a:rPr>
                        <m:t> </m:t>
                      </m:r>
                      <m:r>
                        <m:rPr>
                          <m:sty m:val="p"/>
                        </m:rPr>
                        <a:rPr lang="en-SG" sz="3200" b="0" i="0" smtClean="0">
                          <a:solidFill>
                            <a:srgbClr val="C00000"/>
                          </a:solidFill>
                          <a:latin typeface="Cambria Math" panose="02040503050406030204" pitchFamily="18" charset="0"/>
                        </a:rPr>
                        <m:t>electrons</m:t>
                      </m:r>
                      <m:r>
                        <a:rPr lang="en-SG" sz="3200" b="0" i="0" smtClean="0">
                          <a:solidFill>
                            <a:srgbClr val="C00000"/>
                          </a:solidFill>
                          <a:latin typeface="Cambria Math" panose="02040503050406030204" pitchFamily="18" charset="0"/>
                        </a:rPr>
                        <m:t>.</m:t>
                      </m:r>
                    </m:oMath>
                  </m:oMathPara>
                </a14:m>
                <a:endParaRPr lang="en-SG" sz="3200" dirty="0" smtClean="0">
                  <a:solidFill>
                    <a:srgbClr val="C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77950" y="2832888"/>
                <a:ext cx="8014586" cy="2444259"/>
              </a:xfrm>
              <a:prstGeom prst="rect">
                <a:avLst/>
              </a:prstGeom>
              <a:blipFill>
                <a:blip r:embed="rId2"/>
                <a:stretch>
                  <a:fillRect l="-1822" t="-1737"/>
                </a:stretch>
              </a:blipFill>
              <a:ln>
                <a:solidFill>
                  <a:schemeClr val="accent1"/>
                </a:solidFill>
              </a:ln>
            </p:spPr>
            <p:txBody>
              <a:bodyPr/>
              <a:lstStyle/>
              <a:p>
                <a:r>
                  <a:rPr lang="en-SG">
                    <a:noFill/>
                  </a:rPr>
                  <a:t> </a:t>
                </a:r>
              </a:p>
            </p:txBody>
          </p:sp>
        </mc:Fallback>
      </mc:AlternateContent>
    </p:spTree>
    <p:extLst>
      <p:ext uri="{BB962C8B-B14F-4D97-AF65-F5344CB8AC3E}">
        <p14:creationId xmlns:p14="http://schemas.microsoft.com/office/powerpoint/2010/main" val="29386279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What have you learned?</a:t>
            </a:r>
            <a:endParaRPr lang="en-SG" dirty="0"/>
          </a:p>
        </p:txBody>
      </p:sp>
      <p:sp>
        <p:nvSpPr>
          <p:cNvPr id="3" name="Content Placeholder 2"/>
          <p:cNvSpPr>
            <a:spLocks noGrp="1"/>
          </p:cNvSpPr>
          <p:nvPr>
            <p:ph idx="1"/>
          </p:nvPr>
        </p:nvSpPr>
        <p:spPr>
          <a:xfrm>
            <a:off x="804332" y="1540831"/>
            <a:ext cx="8596668" cy="4231928"/>
          </a:xfrm>
        </p:spPr>
        <p:txBody>
          <a:bodyPr>
            <a:spAutoFit/>
          </a:bodyPr>
          <a:lstStyle/>
          <a:p>
            <a:pPr>
              <a:spcBef>
                <a:spcPts val="1800"/>
              </a:spcBef>
            </a:pPr>
            <a:r>
              <a:rPr lang="en-SG" sz="2800" dirty="0"/>
              <a:t>Valence shell, </a:t>
            </a:r>
            <a:r>
              <a:rPr lang="en-SG" sz="2800" dirty="0">
                <a:solidFill>
                  <a:schemeClr val="accent4">
                    <a:lumMod val="75000"/>
                  </a:schemeClr>
                </a:solidFill>
              </a:rPr>
              <a:t>valence electrons</a:t>
            </a:r>
            <a:r>
              <a:rPr lang="en-SG" sz="2800" dirty="0"/>
              <a:t> and </a:t>
            </a:r>
            <a:r>
              <a:rPr lang="en-SG" sz="2800" dirty="0">
                <a:solidFill>
                  <a:schemeClr val="accent4">
                    <a:lumMod val="75000"/>
                  </a:schemeClr>
                </a:solidFill>
              </a:rPr>
              <a:t>free </a:t>
            </a:r>
            <a:r>
              <a:rPr lang="en-SG" sz="2800" dirty="0" smtClean="0">
                <a:solidFill>
                  <a:schemeClr val="accent4">
                    <a:lumMod val="75000"/>
                  </a:schemeClr>
                </a:solidFill>
              </a:rPr>
              <a:t>electrons</a:t>
            </a:r>
            <a:r>
              <a:rPr lang="en-SG" sz="2800" dirty="0" smtClean="0"/>
              <a:t>; and how they are related to conductor, semi-conductor and insulator.</a:t>
            </a:r>
            <a:endParaRPr lang="en-SG" sz="2800" dirty="0"/>
          </a:p>
          <a:p>
            <a:pPr>
              <a:spcBef>
                <a:spcPts val="1800"/>
              </a:spcBef>
            </a:pPr>
            <a:r>
              <a:rPr lang="en-SG" sz="2800" dirty="0"/>
              <a:t>Electric </a:t>
            </a:r>
            <a:r>
              <a:rPr lang="en-SG" sz="2800" dirty="0" smtClean="0"/>
              <a:t>charges are electrons, +</a:t>
            </a:r>
            <a:r>
              <a:rPr lang="en-SG" sz="2800" dirty="0" err="1" smtClean="0"/>
              <a:t>ve</a:t>
            </a:r>
            <a:r>
              <a:rPr lang="en-SG" sz="2800" dirty="0" smtClean="0"/>
              <a:t> ions and </a:t>
            </a:r>
            <a:r>
              <a:rPr lang="en-SG" sz="2800" dirty="0"/>
              <a:t>−</a:t>
            </a:r>
            <a:r>
              <a:rPr lang="en-SG" sz="2800" dirty="0" err="1"/>
              <a:t>ve</a:t>
            </a:r>
            <a:r>
              <a:rPr lang="en-SG" sz="2800" dirty="0"/>
              <a:t> </a:t>
            </a:r>
            <a:r>
              <a:rPr lang="en-SG" sz="2800" dirty="0" smtClean="0"/>
              <a:t>ions</a:t>
            </a:r>
            <a:r>
              <a:rPr lang="en-SG" sz="2800" dirty="0"/>
              <a:t>.</a:t>
            </a:r>
          </a:p>
          <a:p>
            <a:pPr>
              <a:spcBef>
                <a:spcPts val="1800"/>
              </a:spcBef>
            </a:pPr>
            <a:r>
              <a:rPr lang="en-SG" sz="2800" dirty="0"/>
              <a:t>E</a:t>
            </a:r>
            <a:r>
              <a:rPr lang="en-SG" sz="2800" dirty="0" smtClean="0"/>
              <a:t>lectric charge Q is measured </a:t>
            </a:r>
            <a:r>
              <a:rPr lang="en-SG" sz="2800" dirty="0"/>
              <a:t>in units of </a:t>
            </a:r>
            <a:r>
              <a:rPr lang="en-SG" sz="2800" dirty="0">
                <a:solidFill>
                  <a:schemeClr val="accent4">
                    <a:lumMod val="75000"/>
                  </a:schemeClr>
                </a:solidFill>
              </a:rPr>
              <a:t>coulombs, C</a:t>
            </a:r>
            <a:r>
              <a:rPr lang="en-SG" sz="2800" dirty="0" smtClean="0"/>
              <a:t>.</a:t>
            </a:r>
          </a:p>
          <a:p>
            <a:pPr>
              <a:spcBef>
                <a:spcPts val="1800"/>
              </a:spcBef>
            </a:pPr>
            <a:r>
              <a:rPr lang="en-SG" sz="2800" dirty="0" smtClean="0">
                <a:solidFill>
                  <a:schemeClr val="accent4">
                    <a:lumMod val="75000"/>
                  </a:schemeClr>
                </a:solidFill>
              </a:rPr>
              <a:t>6.25</a:t>
            </a:r>
            <a:r>
              <a:rPr lang="en-SG" sz="2800" dirty="0" smtClean="0">
                <a:solidFill>
                  <a:schemeClr val="accent4">
                    <a:lumMod val="75000"/>
                  </a:schemeClr>
                </a:solidFill>
                <a:sym typeface="Symbol" panose="05050102010706020507" pitchFamily="18" charset="2"/>
              </a:rPr>
              <a:t>10</a:t>
            </a:r>
            <a:r>
              <a:rPr lang="en-SG" sz="2800" baseline="30000" dirty="0" smtClean="0">
                <a:solidFill>
                  <a:schemeClr val="accent4">
                    <a:lumMod val="75000"/>
                  </a:schemeClr>
                </a:solidFill>
                <a:sym typeface="Symbol" panose="05050102010706020507" pitchFamily="18" charset="2"/>
              </a:rPr>
              <a:t>18</a:t>
            </a:r>
            <a:r>
              <a:rPr lang="en-SG" sz="2800" dirty="0" smtClean="0">
                <a:solidFill>
                  <a:schemeClr val="accent4">
                    <a:lumMod val="75000"/>
                  </a:schemeClr>
                </a:solidFill>
                <a:sym typeface="Symbol" panose="05050102010706020507" pitchFamily="18" charset="2"/>
              </a:rPr>
              <a:t> electrons </a:t>
            </a:r>
            <a:r>
              <a:rPr lang="en-SG" sz="2800" dirty="0" smtClean="0">
                <a:solidFill>
                  <a:schemeClr val="tx1"/>
                </a:solidFill>
                <a:sym typeface="Symbol" panose="05050102010706020507" pitchFamily="18" charset="2"/>
              </a:rPr>
              <a:t>carries</a:t>
            </a:r>
            <a:r>
              <a:rPr lang="en-SG" sz="2800" dirty="0" smtClean="0">
                <a:solidFill>
                  <a:schemeClr val="accent4">
                    <a:lumMod val="75000"/>
                  </a:schemeClr>
                </a:solidFill>
                <a:sym typeface="Symbol" panose="05050102010706020507" pitchFamily="18" charset="2"/>
              </a:rPr>
              <a:t> 1</a:t>
            </a:r>
            <a:r>
              <a:rPr lang="en-SG" sz="2800" dirty="0" smtClean="0">
                <a:solidFill>
                  <a:schemeClr val="accent4">
                    <a:lumMod val="75000"/>
                  </a:schemeClr>
                </a:solidFill>
                <a:latin typeface="Cambria" panose="02040503050406030204" pitchFamily="18" charset="0"/>
                <a:sym typeface="Symbol" panose="05050102010706020507" pitchFamily="18" charset="2"/>
              </a:rPr>
              <a:t> </a:t>
            </a:r>
            <a:r>
              <a:rPr lang="en-SG" sz="2800" dirty="0" smtClean="0">
                <a:solidFill>
                  <a:schemeClr val="accent4">
                    <a:lumMod val="75000"/>
                  </a:schemeClr>
                </a:solidFill>
                <a:sym typeface="Symbol" panose="05050102010706020507" pitchFamily="18" charset="2"/>
              </a:rPr>
              <a:t>C</a:t>
            </a:r>
            <a:r>
              <a:rPr lang="en-SG" sz="2800" dirty="0">
                <a:sym typeface="Symbol" panose="05050102010706020507" pitchFamily="18" charset="2"/>
              </a:rPr>
              <a:t> </a:t>
            </a:r>
            <a:r>
              <a:rPr lang="en-SG" sz="2800" dirty="0" smtClean="0">
                <a:sym typeface="Symbol" panose="05050102010706020507" pitchFamily="18" charset="2"/>
              </a:rPr>
              <a:t>of charge.</a:t>
            </a:r>
            <a:endParaRPr lang="en-SG" sz="2800" dirty="0"/>
          </a:p>
        </p:txBody>
      </p:sp>
      <p:sp>
        <p:nvSpPr>
          <p:cNvPr id="4" name="Footer Placeholder 3"/>
          <p:cNvSpPr>
            <a:spLocks noGrp="1"/>
          </p:cNvSpPr>
          <p:nvPr>
            <p:ph type="ftr" sz="quarter" idx="11"/>
          </p:nvPr>
        </p:nvSpPr>
        <p:spPr/>
        <p:txBody>
          <a:bodyPr/>
          <a:lstStyle/>
          <a:p>
            <a:r>
              <a:rPr lang="en-US" dirty="0"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222912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What will you learn?</a:t>
            </a:r>
            <a:endParaRPr lang="en-SG" dirty="0"/>
          </a:p>
        </p:txBody>
      </p:sp>
      <p:sp>
        <p:nvSpPr>
          <p:cNvPr id="3" name="Content Placeholder 2"/>
          <p:cNvSpPr>
            <a:spLocks noGrp="1"/>
          </p:cNvSpPr>
          <p:nvPr>
            <p:ph idx="1"/>
          </p:nvPr>
        </p:nvSpPr>
        <p:spPr>
          <a:xfrm>
            <a:off x="803275" y="1535749"/>
            <a:ext cx="9382716" cy="4231928"/>
          </a:xfrm>
        </p:spPr>
        <p:txBody>
          <a:bodyPr>
            <a:spAutoFit/>
          </a:bodyPr>
          <a:lstStyle/>
          <a:p>
            <a:pPr>
              <a:spcBef>
                <a:spcPts val="1800"/>
              </a:spcBef>
            </a:pPr>
            <a:r>
              <a:rPr lang="en-SG" sz="3200" dirty="0"/>
              <a:t>Valence shell, valence </a:t>
            </a:r>
            <a:r>
              <a:rPr lang="en-SG" sz="3200" dirty="0" smtClean="0"/>
              <a:t>electrons </a:t>
            </a:r>
            <a:r>
              <a:rPr lang="en-SG" sz="3200" dirty="0"/>
              <a:t>and free electrons</a:t>
            </a:r>
            <a:r>
              <a:rPr lang="en-SG" sz="3200" dirty="0" smtClean="0"/>
              <a:t>.</a:t>
            </a:r>
          </a:p>
          <a:p>
            <a:pPr>
              <a:spcBef>
                <a:spcPts val="1800"/>
              </a:spcBef>
            </a:pPr>
            <a:r>
              <a:rPr lang="en-SG" sz="3200" dirty="0"/>
              <a:t>Characteristics of </a:t>
            </a:r>
            <a:r>
              <a:rPr lang="en-SG" sz="3200" dirty="0" smtClean="0"/>
              <a:t>conductors, </a:t>
            </a:r>
            <a:r>
              <a:rPr lang="en-SG" sz="3200" dirty="0"/>
              <a:t>semi-conductors and </a:t>
            </a:r>
            <a:r>
              <a:rPr lang="en-SG" sz="3200" dirty="0" smtClean="0"/>
              <a:t>insulators.</a:t>
            </a:r>
          </a:p>
          <a:p>
            <a:pPr>
              <a:spcBef>
                <a:spcPts val="1800"/>
              </a:spcBef>
            </a:pPr>
            <a:r>
              <a:rPr lang="en-SG" sz="3200" dirty="0" smtClean="0"/>
              <a:t>How electric charges appear to us in the physical world.</a:t>
            </a:r>
          </a:p>
          <a:p>
            <a:pPr>
              <a:spcBef>
                <a:spcPts val="1800"/>
              </a:spcBef>
            </a:pPr>
            <a:r>
              <a:rPr lang="en-SG" sz="3200" dirty="0" smtClean="0"/>
              <a:t>How electric charges exist in the atomic level.</a:t>
            </a:r>
          </a:p>
        </p:txBody>
      </p:sp>
      <p:sp>
        <p:nvSpPr>
          <p:cNvPr id="4" name="Footer Placeholder 3"/>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9538765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Coming Up Next</a:t>
            </a:r>
            <a:endParaRPr lang="en-SG" dirty="0"/>
          </a:p>
        </p:txBody>
      </p:sp>
      <p:sp>
        <p:nvSpPr>
          <p:cNvPr id="3" name="Content Placeholder 2"/>
          <p:cNvSpPr>
            <a:spLocks noGrp="1"/>
          </p:cNvSpPr>
          <p:nvPr>
            <p:ph idx="1"/>
          </p:nvPr>
        </p:nvSpPr>
        <p:spPr>
          <a:xfrm>
            <a:off x="778936" y="1550989"/>
            <a:ext cx="8596668" cy="3880773"/>
          </a:xfrm>
        </p:spPr>
        <p:txBody>
          <a:bodyPr/>
          <a:lstStyle/>
          <a:p>
            <a:r>
              <a:rPr lang="en-SG" dirty="0" smtClean="0"/>
              <a:t>In Unit 2 Part B, you will learn about voltage.</a:t>
            </a:r>
            <a:endParaRPr lang="en-SG" dirty="0"/>
          </a:p>
        </p:txBody>
      </p:sp>
      <p:sp>
        <p:nvSpPr>
          <p:cNvPr id="4" name="Footer Placeholder 3"/>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2358989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What makes them work?</a:t>
            </a:r>
            <a:endParaRPr lang="en-SG"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53149" r="10379"/>
          <a:stretch/>
        </p:blipFill>
        <p:spPr>
          <a:xfrm>
            <a:off x="2205031" y="4436093"/>
            <a:ext cx="620236" cy="1369897"/>
          </a:xfrm>
        </p:spPr>
      </p:pic>
      <p:pic>
        <p:nvPicPr>
          <p:cNvPr id="8" name="Picture 7"/>
          <p:cNvPicPr>
            <a:picLocks noChangeAspect="1"/>
          </p:cNvPicPr>
          <p:nvPr/>
        </p:nvPicPr>
        <p:blipFill>
          <a:blip r:embed="rId4"/>
          <a:stretch>
            <a:fillRect/>
          </a:stretch>
        </p:blipFill>
        <p:spPr>
          <a:xfrm>
            <a:off x="6272414" y="2979799"/>
            <a:ext cx="3800475" cy="3019425"/>
          </a:xfrm>
          <a:prstGeom prst="rect">
            <a:avLst/>
          </a:prstGeom>
        </p:spPr>
      </p:pic>
      <p:pic>
        <p:nvPicPr>
          <p:cNvPr id="6" name="Picture 5"/>
          <p:cNvPicPr>
            <a:picLocks noChangeAspect="1"/>
          </p:cNvPicPr>
          <p:nvPr/>
        </p:nvPicPr>
        <p:blipFill>
          <a:blip r:embed="rId5"/>
          <a:stretch>
            <a:fillRect/>
          </a:stretch>
        </p:blipFill>
        <p:spPr>
          <a:xfrm>
            <a:off x="705233" y="1693844"/>
            <a:ext cx="3120907" cy="2700111"/>
          </a:xfrm>
          <a:prstGeom prst="rect">
            <a:avLst/>
          </a:prstGeom>
        </p:spPr>
      </p:pic>
      <p:sp>
        <p:nvSpPr>
          <p:cNvPr id="3" name="Footer Placeholder 2"/>
          <p:cNvSpPr>
            <a:spLocks noGrp="1"/>
          </p:cNvSpPr>
          <p:nvPr>
            <p:ph type="ftr" sz="quarter" idx="11"/>
          </p:nvPr>
        </p:nvSpPr>
        <p:spPr/>
        <p:txBody>
          <a:bodyPr/>
          <a:lstStyle/>
          <a:p>
            <a:r>
              <a:rPr lang="en-US" smtClean="0"/>
              <a:t>Electric charge</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3</a:t>
            </a:fld>
            <a:endParaRPr lang="en-US" dirty="0"/>
          </a:p>
        </p:txBody>
      </p:sp>
      <p:pic>
        <p:nvPicPr>
          <p:cNvPr id="12290" name="Picture 2" descr="http://www.lcdtv-stands.com/wp-content/uploads/2011/01/plasma-television-imag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2372" y="1414260"/>
            <a:ext cx="3188296" cy="26781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0411" y="4503804"/>
            <a:ext cx="2223490" cy="1338196"/>
          </a:xfrm>
          <a:prstGeom prst="rect">
            <a:avLst/>
          </a:prstGeom>
        </p:spPr>
      </p:pic>
    </p:spTree>
    <p:extLst>
      <p:ext uri="{BB962C8B-B14F-4D97-AF65-F5344CB8AC3E}">
        <p14:creationId xmlns:p14="http://schemas.microsoft.com/office/powerpoint/2010/main" val="171720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Yes, Power</a:t>
            </a:r>
            <a:endParaRPr lang="en-SG"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0557" y="4629558"/>
            <a:ext cx="1632054" cy="1632054"/>
          </a:xfrm>
          <a:prstGeom prst="rect">
            <a:avLst/>
          </a:prstGeom>
        </p:spPr>
      </p:pic>
      <p:pic>
        <p:nvPicPr>
          <p:cNvPr id="12292" name="Picture 4" descr="http://i.ebayimg.com/00/s/MTEwMFgxMTAw/z/8VsAAOxyEoFSXI1B/$(KGrHqZHJFUFJ,zr-uuwBS(I1BYZo!~~60_3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011" y="2631256"/>
            <a:ext cx="1858480" cy="18584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b="16912"/>
          <a:stretch/>
        </p:blipFill>
        <p:spPr>
          <a:xfrm>
            <a:off x="7510557" y="942710"/>
            <a:ext cx="1899843" cy="1338118"/>
          </a:xfrm>
          <a:prstGeom prst="rect">
            <a:avLst/>
          </a:prstGeom>
        </p:spPr>
      </p:pic>
      <p:pic>
        <p:nvPicPr>
          <p:cNvPr id="12294" name="Picture 6" descr="http://stuffyoudontwant.com/wp-content/uploads/2011/10/Duracell-Battery-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853" y="3733609"/>
            <a:ext cx="917039" cy="9170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3615" y="4629558"/>
            <a:ext cx="1650057" cy="1164910"/>
          </a:xfrm>
          <a:prstGeom prst="rect">
            <a:avLst/>
          </a:prstGeom>
        </p:spPr>
      </p:pic>
      <p:sp>
        <p:nvSpPr>
          <p:cNvPr id="3" name="Footer Placeholder 2"/>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6386" name="Picture 2" descr="Battery, Motorcycle Battery, Battery Ac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8328" y="4525375"/>
            <a:ext cx="1707793" cy="13925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lternative, Blue, Cell, Clean, Eco, Ecologica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2667" y="1737376"/>
            <a:ext cx="2081225" cy="13853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stretch>
            <a:fillRect/>
          </a:stretch>
        </p:blipFill>
        <p:spPr>
          <a:xfrm>
            <a:off x="4349225" y="2169383"/>
            <a:ext cx="2780846" cy="1564226"/>
          </a:xfrm>
          <a:prstGeom prst="rect">
            <a:avLst/>
          </a:prstGeom>
        </p:spPr>
      </p:pic>
    </p:spTree>
    <p:extLst>
      <p:ext uri="{BB962C8B-B14F-4D97-AF65-F5344CB8AC3E}">
        <p14:creationId xmlns:p14="http://schemas.microsoft.com/office/powerpoint/2010/main" val="4226307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0"/>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500"/>
                                  </p:stCondLst>
                                  <p:childTnLst>
                                    <p:set>
                                      <p:cBhvr>
                                        <p:cTn id="18" dur="1" fill="hold">
                                          <p:stCondLst>
                                            <p:cond delay="0"/>
                                          </p:stCondLst>
                                        </p:cTn>
                                        <p:tgtEl>
                                          <p:spTgt spid="12292"/>
                                        </p:tgtEl>
                                        <p:attrNameLst>
                                          <p:attrName>style.visibility</p:attrName>
                                        </p:attrNameLst>
                                      </p:cBhvr>
                                      <p:to>
                                        <p:strVal val="visible"/>
                                      </p:to>
                                    </p:set>
                                    <p:anim calcmode="lin" valueType="num">
                                      <p:cBhvr>
                                        <p:cTn id="19" dur="1000" fill="hold"/>
                                        <p:tgtEl>
                                          <p:spTgt spid="12292"/>
                                        </p:tgtEl>
                                        <p:attrNameLst>
                                          <p:attrName>ppt_w</p:attrName>
                                        </p:attrNameLst>
                                      </p:cBhvr>
                                      <p:tavLst>
                                        <p:tav tm="0">
                                          <p:val>
                                            <p:fltVal val="0"/>
                                          </p:val>
                                        </p:tav>
                                        <p:tav tm="100000">
                                          <p:val>
                                            <p:strVal val="#ppt_w"/>
                                          </p:val>
                                        </p:tav>
                                      </p:tavLst>
                                    </p:anim>
                                    <p:anim calcmode="lin" valueType="num">
                                      <p:cBhvr>
                                        <p:cTn id="20" dur="1000" fill="hold"/>
                                        <p:tgtEl>
                                          <p:spTgt spid="12292"/>
                                        </p:tgtEl>
                                        <p:attrNameLst>
                                          <p:attrName>ppt_h</p:attrName>
                                        </p:attrNameLst>
                                      </p:cBhvr>
                                      <p:tavLst>
                                        <p:tav tm="0">
                                          <p:val>
                                            <p:fltVal val="0"/>
                                          </p:val>
                                        </p:tav>
                                        <p:tav tm="100000">
                                          <p:val>
                                            <p:strVal val="#ppt_h"/>
                                          </p:val>
                                        </p:tav>
                                      </p:tavLst>
                                    </p:anim>
                                    <p:anim calcmode="lin" valueType="num">
                                      <p:cBhvr>
                                        <p:cTn id="21" dur="1000" fill="hold"/>
                                        <p:tgtEl>
                                          <p:spTgt spid="1229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2292"/>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10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9"/>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500"/>
                                  </p:stCondLst>
                                  <p:childTnLst>
                                    <p:set>
                                      <p:cBhvr>
                                        <p:cTn id="30" dur="1" fill="hold">
                                          <p:stCondLst>
                                            <p:cond delay="0"/>
                                          </p:stCondLst>
                                        </p:cTn>
                                        <p:tgtEl>
                                          <p:spTgt spid="16386"/>
                                        </p:tgtEl>
                                        <p:attrNameLst>
                                          <p:attrName>style.visibility</p:attrName>
                                        </p:attrNameLst>
                                      </p:cBhvr>
                                      <p:to>
                                        <p:strVal val="visible"/>
                                      </p:to>
                                    </p:set>
                                    <p:anim calcmode="lin" valueType="num">
                                      <p:cBhvr>
                                        <p:cTn id="31" dur="1000" fill="hold"/>
                                        <p:tgtEl>
                                          <p:spTgt spid="16386"/>
                                        </p:tgtEl>
                                        <p:attrNameLst>
                                          <p:attrName>ppt_w</p:attrName>
                                        </p:attrNameLst>
                                      </p:cBhvr>
                                      <p:tavLst>
                                        <p:tav tm="0">
                                          <p:val>
                                            <p:fltVal val="0"/>
                                          </p:val>
                                        </p:tav>
                                        <p:tav tm="100000">
                                          <p:val>
                                            <p:strVal val="#ppt_w"/>
                                          </p:val>
                                        </p:tav>
                                      </p:tavLst>
                                    </p:anim>
                                    <p:anim calcmode="lin" valueType="num">
                                      <p:cBhvr>
                                        <p:cTn id="32" dur="1000" fill="hold"/>
                                        <p:tgtEl>
                                          <p:spTgt spid="16386"/>
                                        </p:tgtEl>
                                        <p:attrNameLst>
                                          <p:attrName>ppt_h</p:attrName>
                                        </p:attrNameLst>
                                      </p:cBhvr>
                                      <p:tavLst>
                                        <p:tav tm="0">
                                          <p:val>
                                            <p:fltVal val="0"/>
                                          </p:val>
                                        </p:tav>
                                        <p:tav tm="100000">
                                          <p:val>
                                            <p:strVal val="#ppt_h"/>
                                          </p:val>
                                        </p:tav>
                                      </p:tavLst>
                                    </p:anim>
                                    <p:anim calcmode="lin" valueType="num">
                                      <p:cBhvr>
                                        <p:cTn id="33" dur="1000" fill="hold"/>
                                        <p:tgtEl>
                                          <p:spTgt spid="16386"/>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6386"/>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900"/>
                                  </p:stCondLst>
                                  <p:childTnLst>
                                    <p:set>
                                      <p:cBhvr>
                                        <p:cTn id="36" dur="1" fill="hold">
                                          <p:stCondLst>
                                            <p:cond delay="0"/>
                                          </p:stCondLst>
                                        </p:cTn>
                                        <p:tgtEl>
                                          <p:spTgt spid="16388"/>
                                        </p:tgtEl>
                                        <p:attrNameLst>
                                          <p:attrName>style.visibility</p:attrName>
                                        </p:attrNameLst>
                                      </p:cBhvr>
                                      <p:to>
                                        <p:strVal val="visible"/>
                                      </p:to>
                                    </p:set>
                                    <p:anim calcmode="lin" valueType="num">
                                      <p:cBhvr>
                                        <p:cTn id="37" dur="1000" fill="hold"/>
                                        <p:tgtEl>
                                          <p:spTgt spid="16388"/>
                                        </p:tgtEl>
                                        <p:attrNameLst>
                                          <p:attrName>ppt_w</p:attrName>
                                        </p:attrNameLst>
                                      </p:cBhvr>
                                      <p:tavLst>
                                        <p:tav tm="0">
                                          <p:val>
                                            <p:fltVal val="0"/>
                                          </p:val>
                                        </p:tav>
                                        <p:tav tm="100000">
                                          <p:val>
                                            <p:strVal val="#ppt_w"/>
                                          </p:val>
                                        </p:tav>
                                      </p:tavLst>
                                    </p:anim>
                                    <p:anim calcmode="lin" valueType="num">
                                      <p:cBhvr>
                                        <p:cTn id="38" dur="1000" fill="hold"/>
                                        <p:tgtEl>
                                          <p:spTgt spid="16388"/>
                                        </p:tgtEl>
                                        <p:attrNameLst>
                                          <p:attrName>ppt_h</p:attrName>
                                        </p:attrNameLst>
                                      </p:cBhvr>
                                      <p:tavLst>
                                        <p:tav tm="0">
                                          <p:val>
                                            <p:fltVal val="0"/>
                                          </p:val>
                                        </p:tav>
                                        <p:tav tm="100000">
                                          <p:val>
                                            <p:strVal val="#ppt_h"/>
                                          </p:val>
                                        </p:tav>
                                      </p:tavLst>
                                    </p:anim>
                                    <p:anim calcmode="lin" valueType="num">
                                      <p:cBhvr>
                                        <p:cTn id="39" dur="1000" fill="hold"/>
                                        <p:tgtEl>
                                          <p:spTgt spid="16388"/>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6388"/>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1000"/>
                                  </p:stCondLst>
                                  <p:childTnLst>
                                    <p:set>
                                      <p:cBhvr>
                                        <p:cTn id="42" dur="1" fill="hold">
                                          <p:stCondLst>
                                            <p:cond delay="0"/>
                                          </p:stCondLst>
                                        </p:cTn>
                                        <p:tgtEl>
                                          <p:spTgt spid="12294"/>
                                        </p:tgtEl>
                                        <p:attrNameLst>
                                          <p:attrName>style.visibility</p:attrName>
                                        </p:attrNameLst>
                                      </p:cBhvr>
                                      <p:to>
                                        <p:strVal val="visible"/>
                                      </p:to>
                                    </p:set>
                                    <p:anim calcmode="lin" valueType="num">
                                      <p:cBhvr>
                                        <p:cTn id="43" dur="1000" fill="hold"/>
                                        <p:tgtEl>
                                          <p:spTgt spid="12294"/>
                                        </p:tgtEl>
                                        <p:attrNameLst>
                                          <p:attrName>ppt_w</p:attrName>
                                        </p:attrNameLst>
                                      </p:cBhvr>
                                      <p:tavLst>
                                        <p:tav tm="0">
                                          <p:val>
                                            <p:fltVal val="0"/>
                                          </p:val>
                                        </p:tav>
                                        <p:tav tm="100000">
                                          <p:val>
                                            <p:strVal val="#ppt_w"/>
                                          </p:val>
                                        </p:tav>
                                      </p:tavLst>
                                    </p:anim>
                                    <p:anim calcmode="lin" valueType="num">
                                      <p:cBhvr>
                                        <p:cTn id="44" dur="1000" fill="hold"/>
                                        <p:tgtEl>
                                          <p:spTgt spid="12294"/>
                                        </p:tgtEl>
                                        <p:attrNameLst>
                                          <p:attrName>ppt_h</p:attrName>
                                        </p:attrNameLst>
                                      </p:cBhvr>
                                      <p:tavLst>
                                        <p:tav tm="0">
                                          <p:val>
                                            <p:fltVal val="0"/>
                                          </p:val>
                                        </p:tav>
                                        <p:tav tm="100000">
                                          <p:val>
                                            <p:strVal val="#ppt_h"/>
                                          </p:val>
                                        </p:tav>
                                      </p:tavLst>
                                    </p:anim>
                                    <p:anim calcmode="lin" valueType="num">
                                      <p:cBhvr>
                                        <p:cTn id="45" dur="1000" fill="hold"/>
                                        <p:tgtEl>
                                          <p:spTgt spid="12294"/>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2294"/>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nodeType="withEffect">
                                  <p:stCondLst>
                                    <p:cond delay="1500"/>
                                  </p:stCondLst>
                                  <p:childTnLst>
                                    <p:set>
                                      <p:cBhvr>
                                        <p:cTn id="48" dur="1" fill="hold">
                                          <p:stCondLst>
                                            <p:cond delay="0"/>
                                          </p:stCondLst>
                                        </p:cTn>
                                        <p:tgtEl>
                                          <p:spTgt spid="11"/>
                                        </p:tgtEl>
                                        <p:attrNameLst>
                                          <p:attrName>style.visibility</p:attrName>
                                        </p:attrNameLst>
                                      </p:cBhvr>
                                      <p:to>
                                        <p:strVal val="visible"/>
                                      </p:to>
                                    </p:set>
                                    <p:anim calcmode="lin" valueType="num">
                                      <p:cBhvr>
                                        <p:cTn id="49" dur="1000" fill="hold"/>
                                        <p:tgtEl>
                                          <p:spTgt spid="11"/>
                                        </p:tgtEl>
                                        <p:attrNameLst>
                                          <p:attrName>ppt_w</p:attrName>
                                        </p:attrNameLst>
                                      </p:cBhvr>
                                      <p:tavLst>
                                        <p:tav tm="0">
                                          <p:val>
                                            <p:fltVal val="0"/>
                                          </p:val>
                                        </p:tav>
                                        <p:tav tm="100000">
                                          <p:val>
                                            <p:strVal val="#ppt_w"/>
                                          </p:val>
                                        </p:tav>
                                      </p:tavLst>
                                    </p:anim>
                                    <p:anim calcmode="lin" valueType="num">
                                      <p:cBhvr>
                                        <p:cTn id="50" dur="1000" fill="hold"/>
                                        <p:tgtEl>
                                          <p:spTgt spid="11"/>
                                        </p:tgtEl>
                                        <p:attrNameLst>
                                          <p:attrName>ppt_h</p:attrName>
                                        </p:attrNameLst>
                                      </p:cBhvr>
                                      <p:tavLst>
                                        <p:tav tm="0">
                                          <p:val>
                                            <p:fltVal val="0"/>
                                          </p:val>
                                        </p:tav>
                                        <p:tav tm="100000">
                                          <p:val>
                                            <p:strVal val="#ppt_h"/>
                                          </p:val>
                                        </p:tav>
                                      </p:tavLst>
                                    </p:anim>
                                    <p:anim calcmode="lin" valueType="num">
                                      <p:cBhvr>
                                        <p:cTn id="51"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Yes, Power</a:t>
            </a:r>
            <a:endParaRPr lang="en-SG"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0557" y="4629558"/>
            <a:ext cx="1632054" cy="1632054"/>
          </a:xfrm>
          <a:prstGeom prst="rect">
            <a:avLst/>
          </a:prstGeom>
        </p:spPr>
      </p:pic>
      <p:pic>
        <p:nvPicPr>
          <p:cNvPr id="12292" name="Picture 4" descr="http://i.ebayimg.com/00/s/MTEwMFgxMTAw/z/8VsAAOxyEoFSXI1B/$(KGrHqZHJFUFJ,zr-uuwBS(I1BYZo!~~60_3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011" y="2631256"/>
            <a:ext cx="1858480" cy="18584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b="16912"/>
          <a:stretch/>
        </p:blipFill>
        <p:spPr>
          <a:xfrm>
            <a:off x="7510557" y="942710"/>
            <a:ext cx="1899843" cy="133811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3615" y="4629558"/>
            <a:ext cx="1650057" cy="1164910"/>
          </a:xfrm>
          <a:prstGeom prst="rect">
            <a:avLst/>
          </a:prstGeom>
        </p:spPr>
      </p:pic>
      <p:sp>
        <p:nvSpPr>
          <p:cNvPr id="3" name="Footer Placeholder 2"/>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pic>
        <p:nvPicPr>
          <p:cNvPr id="13" name="Picture 2" descr="http://www.lcdtv-stands.com/wp-content/uploads/2011/01/plasma-television-image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2966" y="3303833"/>
            <a:ext cx="3188296" cy="2678169"/>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3"/>
          <p:cNvPicPr>
            <a:picLocks noGrp="1" noChangeAspect="1"/>
          </p:cNvPicPr>
          <p:nvPr>
            <p:ph idx="1"/>
          </p:nvPr>
        </p:nvPicPr>
        <p:blipFill rotWithShape="1">
          <a:blip r:embed="rId8">
            <a:extLst>
              <a:ext uri="{28A0092B-C50C-407E-A947-70E740481C1C}">
                <a14:useLocalDpi xmlns:a14="http://schemas.microsoft.com/office/drawing/2010/main" val="0"/>
              </a:ext>
            </a:extLst>
          </a:blip>
          <a:srcRect l="53149" r="10379"/>
          <a:stretch/>
        </p:blipFill>
        <p:spPr>
          <a:xfrm>
            <a:off x="2219243" y="2311475"/>
            <a:ext cx="620236" cy="1369897"/>
          </a:xfr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5668" y="1658791"/>
            <a:ext cx="2223490" cy="1338196"/>
          </a:xfrm>
          <a:prstGeom prst="rect">
            <a:avLst/>
          </a:prstGeom>
        </p:spPr>
      </p:pic>
    </p:spTree>
    <p:extLst>
      <p:ext uri="{BB962C8B-B14F-4D97-AF65-F5344CB8AC3E}">
        <p14:creationId xmlns:p14="http://schemas.microsoft.com/office/powerpoint/2010/main" val="888296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endCondLst>
                                    <p:cond evt="onNext" delay="0">
                                      <p:tgtEl>
                                        <p:sldTgt/>
                                      </p:tgtEl>
                                    </p:cond>
                                  </p:end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par>
                                <p:cTn id="11" presetID="32" presetClass="emph" presetSubtype="0" repeatCount="indefinite" fill="hold" nodeType="withEffect">
                                  <p:stCondLst>
                                    <p:cond delay="0"/>
                                  </p:stCondLst>
                                  <p:endCondLst>
                                    <p:cond evt="onNext" delay="0">
                                      <p:tgtEl>
                                        <p:sldTgt/>
                                      </p:tgtEl>
                                    </p:cond>
                                  </p:endCondLst>
                                  <p:childTnLst>
                                    <p:animRot by="120000">
                                      <p:cBhvr>
                                        <p:cTn id="12" dur="100" fill="hold">
                                          <p:stCondLst>
                                            <p:cond delay="0"/>
                                          </p:stCondLst>
                                        </p:cTn>
                                        <p:tgtEl>
                                          <p:spTgt spid="10"/>
                                        </p:tgtEl>
                                        <p:attrNameLst>
                                          <p:attrName>r</p:attrName>
                                        </p:attrNameLst>
                                      </p:cBhvr>
                                    </p:animRot>
                                    <p:animRot by="-240000">
                                      <p:cBhvr>
                                        <p:cTn id="13" dur="200" fill="hold">
                                          <p:stCondLst>
                                            <p:cond delay="200"/>
                                          </p:stCondLst>
                                        </p:cTn>
                                        <p:tgtEl>
                                          <p:spTgt spid="10"/>
                                        </p:tgtEl>
                                        <p:attrNameLst>
                                          <p:attrName>r</p:attrName>
                                        </p:attrNameLst>
                                      </p:cBhvr>
                                    </p:animRot>
                                    <p:animRot by="240000">
                                      <p:cBhvr>
                                        <p:cTn id="14" dur="200" fill="hold">
                                          <p:stCondLst>
                                            <p:cond delay="400"/>
                                          </p:stCondLst>
                                        </p:cTn>
                                        <p:tgtEl>
                                          <p:spTgt spid="10"/>
                                        </p:tgtEl>
                                        <p:attrNameLst>
                                          <p:attrName>r</p:attrName>
                                        </p:attrNameLst>
                                      </p:cBhvr>
                                    </p:animRot>
                                    <p:animRot by="-240000">
                                      <p:cBhvr>
                                        <p:cTn id="15" dur="200" fill="hold">
                                          <p:stCondLst>
                                            <p:cond delay="600"/>
                                          </p:stCondLst>
                                        </p:cTn>
                                        <p:tgtEl>
                                          <p:spTgt spid="10"/>
                                        </p:tgtEl>
                                        <p:attrNameLst>
                                          <p:attrName>r</p:attrName>
                                        </p:attrNameLst>
                                      </p:cBhvr>
                                    </p:animRot>
                                    <p:animRot by="120000">
                                      <p:cBhvr>
                                        <p:cTn id="16" dur="200" fill="hold">
                                          <p:stCondLst>
                                            <p:cond delay="800"/>
                                          </p:stCondLst>
                                        </p:cTn>
                                        <p:tgtEl>
                                          <p:spTgt spid="10"/>
                                        </p:tgtEl>
                                        <p:attrNameLst>
                                          <p:attrName>r</p:attrName>
                                        </p:attrNameLst>
                                      </p:cBhvr>
                                    </p:animRot>
                                  </p:childTnLst>
                                </p:cTn>
                              </p:par>
                              <p:par>
                                <p:cTn id="17" presetID="32" presetClass="emph" presetSubtype="0" repeatCount="indefinite" fill="hold" nodeType="withEffect">
                                  <p:stCondLst>
                                    <p:cond delay="0"/>
                                  </p:stCondLst>
                                  <p:endCondLst>
                                    <p:cond evt="onNext" delay="0">
                                      <p:tgtEl>
                                        <p:sldTgt/>
                                      </p:tgtEl>
                                    </p:cond>
                                  </p:endCondLst>
                                  <p:childTnLst>
                                    <p:animRot by="120000">
                                      <p:cBhvr>
                                        <p:cTn id="18" dur="100" fill="hold">
                                          <p:stCondLst>
                                            <p:cond delay="0"/>
                                          </p:stCondLst>
                                        </p:cTn>
                                        <p:tgtEl>
                                          <p:spTgt spid="12292"/>
                                        </p:tgtEl>
                                        <p:attrNameLst>
                                          <p:attrName>r</p:attrName>
                                        </p:attrNameLst>
                                      </p:cBhvr>
                                    </p:animRot>
                                    <p:animRot by="-240000">
                                      <p:cBhvr>
                                        <p:cTn id="19" dur="200" fill="hold">
                                          <p:stCondLst>
                                            <p:cond delay="200"/>
                                          </p:stCondLst>
                                        </p:cTn>
                                        <p:tgtEl>
                                          <p:spTgt spid="12292"/>
                                        </p:tgtEl>
                                        <p:attrNameLst>
                                          <p:attrName>r</p:attrName>
                                        </p:attrNameLst>
                                      </p:cBhvr>
                                    </p:animRot>
                                    <p:animRot by="240000">
                                      <p:cBhvr>
                                        <p:cTn id="20" dur="200" fill="hold">
                                          <p:stCondLst>
                                            <p:cond delay="400"/>
                                          </p:stCondLst>
                                        </p:cTn>
                                        <p:tgtEl>
                                          <p:spTgt spid="12292"/>
                                        </p:tgtEl>
                                        <p:attrNameLst>
                                          <p:attrName>r</p:attrName>
                                        </p:attrNameLst>
                                      </p:cBhvr>
                                    </p:animRot>
                                    <p:animRot by="-240000">
                                      <p:cBhvr>
                                        <p:cTn id="21" dur="200" fill="hold">
                                          <p:stCondLst>
                                            <p:cond delay="600"/>
                                          </p:stCondLst>
                                        </p:cTn>
                                        <p:tgtEl>
                                          <p:spTgt spid="12292"/>
                                        </p:tgtEl>
                                        <p:attrNameLst>
                                          <p:attrName>r</p:attrName>
                                        </p:attrNameLst>
                                      </p:cBhvr>
                                    </p:animRot>
                                    <p:animRot by="120000">
                                      <p:cBhvr>
                                        <p:cTn id="22" dur="200" fill="hold">
                                          <p:stCondLst>
                                            <p:cond delay="800"/>
                                          </p:stCondLst>
                                        </p:cTn>
                                        <p:tgtEl>
                                          <p:spTgt spid="12292"/>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32" presetClass="emph" presetSubtype="0" repeatCount="9100" fill="hold" nodeType="clickEffect">
                                  <p:stCondLst>
                                    <p:cond delay="0"/>
                                  </p:stCondLst>
                                  <p:childTnLst>
                                    <p:animRot by="120000">
                                      <p:cBhvr>
                                        <p:cTn id="26" dur="100" fill="hold">
                                          <p:stCondLst>
                                            <p:cond delay="0"/>
                                          </p:stCondLst>
                                        </p:cTn>
                                        <p:tgtEl>
                                          <p:spTgt spid="12292"/>
                                        </p:tgtEl>
                                        <p:attrNameLst>
                                          <p:attrName>r</p:attrName>
                                        </p:attrNameLst>
                                      </p:cBhvr>
                                    </p:animRot>
                                    <p:animRot by="-240000">
                                      <p:cBhvr>
                                        <p:cTn id="27" dur="200" fill="hold">
                                          <p:stCondLst>
                                            <p:cond delay="200"/>
                                          </p:stCondLst>
                                        </p:cTn>
                                        <p:tgtEl>
                                          <p:spTgt spid="12292"/>
                                        </p:tgtEl>
                                        <p:attrNameLst>
                                          <p:attrName>r</p:attrName>
                                        </p:attrNameLst>
                                      </p:cBhvr>
                                    </p:animRot>
                                    <p:animRot by="240000">
                                      <p:cBhvr>
                                        <p:cTn id="28" dur="200" fill="hold">
                                          <p:stCondLst>
                                            <p:cond delay="400"/>
                                          </p:stCondLst>
                                        </p:cTn>
                                        <p:tgtEl>
                                          <p:spTgt spid="12292"/>
                                        </p:tgtEl>
                                        <p:attrNameLst>
                                          <p:attrName>r</p:attrName>
                                        </p:attrNameLst>
                                      </p:cBhvr>
                                    </p:animRot>
                                    <p:animRot by="-240000">
                                      <p:cBhvr>
                                        <p:cTn id="29" dur="200" fill="hold">
                                          <p:stCondLst>
                                            <p:cond delay="600"/>
                                          </p:stCondLst>
                                        </p:cTn>
                                        <p:tgtEl>
                                          <p:spTgt spid="12292"/>
                                        </p:tgtEl>
                                        <p:attrNameLst>
                                          <p:attrName>r</p:attrName>
                                        </p:attrNameLst>
                                      </p:cBhvr>
                                    </p:animRot>
                                    <p:animRot by="120000">
                                      <p:cBhvr>
                                        <p:cTn id="30" dur="200" fill="hold">
                                          <p:stCondLst>
                                            <p:cond delay="800"/>
                                          </p:stCondLst>
                                        </p:cTn>
                                        <p:tgtEl>
                                          <p:spTgt spid="12292"/>
                                        </p:tgtEl>
                                        <p:attrNameLst>
                                          <p:attrName>r</p:attrName>
                                        </p:attrNameLst>
                                      </p:cBhvr>
                                    </p:animRot>
                                  </p:childTnLst>
                                </p:cTn>
                              </p:par>
                              <p:par>
                                <p:cTn id="31" presetID="32" presetClass="emph" presetSubtype="0" repeatCount="indefinite" fill="hold" nodeType="withEffect">
                                  <p:stCondLst>
                                    <p:cond delay="0"/>
                                  </p:stCondLst>
                                  <p:endCondLst>
                                    <p:cond evt="onNext" delay="0">
                                      <p:tgtEl>
                                        <p:sldTgt/>
                                      </p:tgtEl>
                                    </p:cond>
                                  </p:endCondLst>
                                  <p:childTnLst>
                                    <p:animRot by="120000">
                                      <p:cBhvr>
                                        <p:cTn id="32" dur="100" fill="hold">
                                          <p:stCondLst>
                                            <p:cond delay="0"/>
                                          </p:stCondLst>
                                        </p:cTn>
                                        <p:tgtEl>
                                          <p:spTgt spid="13"/>
                                        </p:tgtEl>
                                        <p:attrNameLst>
                                          <p:attrName>r</p:attrName>
                                        </p:attrNameLst>
                                      </p:cBhvr>
                                    </p:animRot>
                                    <p:animRot by="-240000">
                                      <p:cBhvr>
                                        <p:cTn id="33" dur="200" fill="hold">
                                          <p:stCondLst>
                                            <p:cond delay="200"/>
                                          </p:stCondLst>
                                        </p:cTn>
                                        <p:tgtEl>
                                          <p:spTgt spid="13"/>
                                        </p:tgtEl>
                                        <p:attrNameLst>
                                          <p:attrName>r</p:attrName>
                                        </p:attrNameLst>
                                      </p:cBhvr>
                                    </p:animRot>
                                    <p:animRot by="240000">
                                      <p:cBhvr>
                                        <p:cTn id="34" dur="200" fill="hold">
                                          <p:stCondLst>
                                            <p:cond delay="400"/>
                                          </p:stCondLst>
                                        </p:cTn>
                                        <p:tgtEl>
                                          <p:spTgt spid="13"/>
                                        </p:tgtEl>
                                        <p:attrNameLst>
                                          <p:attrName>r</p:attrName>
                                        </p:attrNameLst>
                                      </p:cBhvr>
                                    </p:animRot>
                                    <p:animRot by="-240000">
                                      <p:cBhvr>
                                        <p:cTn id="35" dur="200" fill="hold">
                                          <p:stCondLst>
                                            <p:cond delay="600"/>
                                          </p:stCondLst>
                                        </p:cTn>
                                        <p:tgtEl>
                                          <p:spTgt spid="13"/>
                                        </p:tgtEl>
                                        <p:attrNameLst>
                                          <p:attrName>r</p:attrName>
                                        </p:attrNameLst>
                                      </p:cBhvr>
                                    </p:animRot>
                                    <p:animRot by="120000">
                                      <p:cBhvr>
                                        <p:cTn id="36" dur="200" fill="hold">
                                          <p:stCondLst>
                                            <p:cond delay="800"/>
                                          </p:stCondLst>
                                        </p:cTn>
                                        <p:tgtEl>
                                          <p:spTgt spid="13"/>
                                        </p:tgtEl>
                                        <p:attrNameLst>
                                          <p:attrName>r</p:attrName>
                                        </p:attrNameLst>
                                      </p:cBhvr>
                                    </p:animRot>
                                  </p:childTnLst>
                                </p:cTn>
                              </p:par>
                              <p:par>
                                <p:cTn id="37" presetID="32" presetClass="emph" presetSubtype="0" repeatCount="indefinite" fill="hold" nodeType="withEffect">
                                  <p:stCondLst>
                                    <p:cond delay="0"/>
                                  </p:stCondLst>
                                  <p:endCondLst>
                                    <p:cond evt="onNext" delay="0">
                                      <p:tgtEl>
                                        <p:sldTgt/>
                                      </p:tgtEl>
                                    </p:cond>
                                  </p:endCondLst>
                                  <p:childTnLst>
                                    <p:animRot by="120000">
                                      <p:cBhvr>
                                        <p:cTn id="38" dur="100" fill="hold">
                                          <p:stCondLst>
                                            <p:cond delay="0"/>
                                          </p:stCondLst>
                                        </p:cTn>
                                        <p:tgtEl>
                                          <p:spTgt spid="9"/>
                                        </p:tgtEl>
                                        <p:attrNameLst>
                                          <p:attrName>r</p:attrName>
                                        </p:attrNameLst>
                                      </p:cBhvr>
                                    </p:animRot>
                                    <p:animRot by="-240000">
                                      <p:cBhvr>
                                        <p:cTn id="39" dur="200" fill="hold">
                                          <p:stCondLst>
                                            <p:cond delay="200"/>
                                          </p:stCondLst>
                                        </p:cTn>
                                        <p:tgtEl>
                                          <p:spTgt spid="9"/>
                                        </p:tgtEl>
                                        <p:attrNameLst>
                                          <p:attrName>r</p:attrName>
                                        </p:attrNameLst>
                                      </p:cBhvr>
                                    </p:animRot>
                                    <p:animRot by="240000">
                                      <p:cBhvr>
                                        <p:cTn id="40" dur="200" fill="hold">
                                          <p:stCondLst>
                                            <p:cond delay="400"/>
                                          </p:stCondLst>
                                        </p:cTn>
                                        <p:tgtEl>
                                          <p:spTgt spid="9"/>
                                        </p:tgtEl>
                                        <p:attrNameLst>
                                          <p:attrName>r</p:attrName>
                                        </p:attrNameLst>
                                      </p:cBhvr>
                                    </p:animRot>
                                    <p:animRot by="-240000">
                                      <p:cBhvr>
                                        <p:cTn id="41" dur="200" fill="hold">
                                          <p:stCondLst>
                                            <p:cond delay="600"/>
                                          </p:stCondLst>
                                        </p:cTn>
                                        <p:tgtEl>
                                          <p:spTgt spid="9"/>
                                        </p:tgtEl>
                                        <p:attrNameLst>
                                          <p:attrName>r</p:attrName>
                                        </p:attrNameLst>
                                      </p:cBhvr>
                                    </p:animRot>
                                    <p:animRot by="120000">
                                      <p:cBhvr>
                                        <p:cTn id="42" dur="200" fill="hold">
                                          <p:stCondLst>
                                            <p:cond delay="800"/>
                                          </p:stCondLst>
                                        </p:cTn>
                                        <p:tgtEl>
                                          <p:spTgt spid="9"/>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2" presetClass="emph" presetSubtype="0" repeatCount="indefinite" fill="hold" nodeType="clickEffect">
                                  <p:stCondLst>
                                    <p:cond delay="0"/>
                                  </p:stCondLst>
                                  <p:endCondLst>
                                    <p:cond evt="onNext" delay="0">
                                      <p:tgtEl>
                                        <p:sldTgt/>
                                      </p:tgtEl>
                                    </p:cond>
                                  </p:endCondLst>
                                  <p:childTnLst>
                                    <p:animRot by="120000">
                                      <p:cBhvr>
                                        <p:cTn id="46" dur="100" fill="hold">
                                          <p:stCondLst>
                                            <p:cond delay="0"/>
                                          </p:stCondLst>
                                        </p:cTn>
                                        <p:tgtEl>
                                          <p:spTgt spid="14"/>
                                        </p:tgtEl>
                                        <p:attrNameLst>
                                          <p:attrName>r</p:attrName>
                                        </p:attrNameLst>
                                      </p:cBhvr>
                                    </p:animRot>
                                    <p:animRot by="-240000">
                                      <p:cBhvr>
                                        <p:cTn id="47" dur="200" fill="hold">
                                          <p:stCondLst>
                                            <p:cond delay="200"/>
                                          </p:stCondLst>
                                        </p:cTn>
                                        <p:tgtEl>
                                          <p:spTgt spid="14"/>
                                        </p:tgtEl>
                                        <p:attrNameLst>
                                          <p:attrName>r</p:attrName>
                                        </p:attrNameLst>
                                      </p:cBhvr>
                                    </p:animRot>
                                    <p:animRot by="240000">
                                      <p:cBhvr>
                                        <p:cTn id="48" dur="200" fill="hold">
                                          <p:stCondLst>
                                            <p:cond delay="400"/>
                                          </p:stCondLst>
                                        </p:cTn>
                                        <p:tgtEl>
                                          <p:spTgt spid="14"/>
                                        </p:tgtEl>
                                        <p:attrNameLst>
                                          <p:attrName>r</p:attrName>
                                        </p:attrNameLst>
                                      </p:cBhvr>
                                    </p:animRot>
                                    <p:animRot by="-240000">
                                      <p:cBhvr>
                                        <p:cTn id="49" dur="200" fill="hold">
                                          <p:stCondLst>
                                            <p:cond delay="600"/>
                                          </p:stCondLst>
                                        </p:cTn>
                                        <p:tgtEl>
                                          <p:spTgt spid="14"/>
                                        </p:tgtEl>
                                        <p:attrNameLst>
                                          <p:attrName>r</p:attrName>
                                        </p:attrNameLst>
                                      </p:cBhvr>
                                    </p:animRot>
                                    <p:animRot by="120000">
                                      <p:cBhvr>
                                        <p:cTn id="50" dur="200" fill="hold">
                                          <p:stCondLst>
                                            <p:cond delay="800"/>
                                          </p:stCondLst>
                                        </p:cTn>
                                        <p:tgtEl>
                                          <p:spTgt spid="14"/>
                                        </p:tgtEl>
                                        <p:attrNameLst>
                                          <p:attrName>r</p:attrName>
                                        </p:attrNameLst>
                                      </p:cBhvr>
                                    </p:animRot>
                                  </p:childTnLst>
                                </p:cTn>
                              </p:par>
                              <p:par>
                                <p:cTn id="51" presetID="32" presetClass="emph" presetSubtype="0" repeatCount="indefinite" fill="hold" nodeType="withEffect">
                                  <p:stCondLst>
                                    <p:cond delay="0"/>
                                  </p:stCondLst>
                                  <p:endCondLst>
                                    <p:cond evt="onNext" delay="0">
                                      <p:tgtEl>
                                        <p:sldTgt/>
                                      </p:tgtEl>
                                    </p:cond>
                                  </p:endCondLst>
                                  <p:childTnLst>
                                    <p:animRot by="120000">
                                      <p:cBhvr>
                                        <p:cTn id="52" dur="100" fill="hold">
                                          <p:stCondLst>
                                            <p:cond delay="0"/>
                                          </p:stCondLst>
                                        </p:cTn>
                                        <p:tgtEl>
                                          <p:spTgt spid="11"/>
                                        </p:tgtEl>
                                        <p:attrNameLst>
                                          <p:attrName>r</p:attrName>
                                        </p:attrNameLst>
                                      </p:cBhvr>
                                    </p:animRot>
                                    <p:animRot by="-240000">
                                      <p:cBhvr>
                                        <p:cTn id="53" dur="200" fill="hold">
                                          <p:stCondLst>
                                            <p:cond delay="200"/>
                                          </p:stCondLst>
                                        </p:cTn>
                                        <p:tgtEl>
                                          <p:spTgt spid="11"/>
                                        </p:tgtEl>
                                        <p:attrNameLst>
                                          <p:attrName>r</p:attrName>
                                        </p:attrNameLst>
                                      </p:cBhvr>
                                    </p:animRot>
                                    <p:animRot by="240000">
                                      <p:cBhvr>
                                        <p:cTn id="54" dur="200" fill="hold">
                                          <p:stCondLst>
                                            <p:cond delay="400"/>
                                          </p:stCondLst>
                                        </p:cTn>
                                        <p:tgtEl>
                                          <p:spTgt spid="11"/>
                                        </p:tgtEl>
                                        <p:attrNameLst>
                                          <p:attrName>r</p:attrName>
                                        </p:attrNameLst>
                                      </p:cBhvr>
                                    </p:animRot>
                                    <p:animRot by="-240000">
                                      <p:cBhvr>
                                        <p:cTn id="55" dur="200" fill="hold">
                                          <p:stCondLst>
                                            <p:cond delay="600"/>
                                          </p:stCondLst>
                                        </p:cTn>
                                        <p:tgtEl>
                                          <p:spTgt spid="11"/>
                                        </p:tgtEl>
                                        <p:attrNameLst>
                                          <p:attrName>r</p:attrName>
                                        </p:attrNameLst>
                                      </p:cBhvr>
                                    </p:animRot>
                                    <p:animRot by="120000">
                                      <p:cBhvr>
                                        <p:cTn id="56"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Unit 2 Outline</a:t>
            </a:r>
            <a:endParaRPr lang="en-SG" dirty="0"/>
          </a:p>
        </p:txBody>
      </p:sp>
      <p:sp>
        <p:nvSpPr>
          <p:cNvPr id="3" name="Content Placeholder 2"/>
          <p:cNvSpPr>
            <a:spLocks noGrp="1"/>
          </p:cNvSpPr>
          <p:nvPr>
            <p:ph idx="1"/>
          </p:nvPr>
        </p:nvSpPr>
        <p:spPr>
          <a:xfrm>
            <a:off x="803275" y="1536595"/>
            <a:ext cx="8596668" cy="3880773"/>
          </a:xfrm>
        </p:spPr>
        <p:txBody>
          <a:bodyPr>
            <a:normAutofit/>
          </a:bodyPr>
          <a:lstStyle/>
          <a:p>
            <a:r>
              <a:rPr lang="en-SG" dirty="0" smtClean="0"/>
              <a:t>Part A: Electric charge</a:t>
            </a:r>
          </a:p>
          <a:p>
            <a:r>
              <a:rPr lang="en-SG" dirty="0" smtClean="0"/>
              <a:t>Part B: Voltage</a:t>
            </a:r>
          </a:p>
          <a:p>
            <a:r>
              <a:rPr lang="en-SG" dirty="0" smtClean="0"/>
              <a:t>Part C: Current</a:t>
            </a:r>
          </a:p>
        </p:txBody>
      </p:sp>
      <p:sp>
        <p:nvSpPr>
          <p:cNvPr id="4" name="Footer Placeholder 3"/>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836187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Electric charge</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7</a:t>
            </a:fld>
            <a:endParaRPr lang="en-US" dirty="0"/>
          </a:p>
        </p:txBody>
      </p:sp>
      <p:pic>
        <p:nvPicPr>
          <p:cNvPr id="15362" name="Picture 2" descr="https://upload.wikimedia.org/wikipedia/commons/1/16/Palais_de_la_decouverte_electrostatique_5_jn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876" y="1484314"/>
            <a:ext cx="4903738" cy="35881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677334" y="609600"/>
            <a:ext cx="9870164" cy="1320800"/>
          </a:xfrm>
        </p:spPr>
        <p:txBody>
          <a:bodyPr>
            <a:normAutofit/>
          </a:bodyPr>
          <a:lstStyle/>
          <a:p>
            <a:r>
              <a:rPr lang="en-SG" dirty="0" smtClean="0"/>
              <a:t>How electric chargers appear to us</a:t>
            </a:r>
            <a:endParaRPr lang="en-SG" dirty="0"/>
          </a:p>
        </p:txBody>
      </p:sp>
      <p:sp>
        <p:nvSpPr>
          <p:cNvPr id="4" name="TextBox 3"/>
          <p:cNvSpPr txBox="1"/>
          <p:nvPr/>
        </p:nvSpPr>
        <p:spPr>
          <a:xfrm>
            <a:off x="947738" y="5128861"/>
            <a:ext cx="4898876" cy="769441"/>
          </a:xfrm>
          <a:prstGeom prst="rect">
            <a:avLst/>
          </a:prstGeom>
          <a:noFill/>
        </p:spPr>
        <p:txBody>
          <a:bodyPr wrap="square" rtlCol="0">
            <a:spAutoFit/>
          </a:bodyPr>
          <a:lstStyle/>
          <a:p>
            <a:r>
              <a:rPr lang="fr-FR" sz="1200" dirty="0">
                <a:latin typeface="Calibri" panose="020F0502020204030204" pitchFamily="34" charset="0"/>
                <a:cs typeface="Calibri" panose="020F0502020204030204" pitchFamily="34" charset="0"/>
              </a:rPr>
              <a:t>"Musée de la découverte, Paris (</a:t>
            </a:r>
            <a:r>
              <a:rPr lang="fr-FR" sz="1200" dirty="0" err="1">
                <a:latin typeface="Calibri" panose="020F0502020204030204" pitchFamily="34" charset="0"/>
                <a:cs typeface="Calibri" panose="020F0502020204030204" pitchFamily="34" charset="0"/>
              </a:rPr>
              <a:t>electrostatics</a:t>
            </a:r>
            <a:r>
              <a:rPr lang="fr-FR" sz="1200" dirty="0">
                <a:latin typeface="Calibri" panose="020F0502020204030204" pitchFamily="34" charset="0"/>
                <a:cs typeface="Calibri" panose="020F0502020204030204" pitchFamily="34" charset="0"/>
              </a:rPr>
              <a:t>)"</a:t>
            </a:r>
          </a:p>
          <a:p>
            <a:r>
              <a:rPr lang="fr-FR" sz="1200" dirty="0">
                <a:latin typeface="Calibri" panose="020F0502020204030204" pitchFamily="34" charset="0"/>
                <a:cs typeface="Calibri" panose="020F0502020204030204" pitchFamily="34" charset="0"/>
              </a:rPr>
              <a:t>by </a:t>
            </a:r>
            <a:r>
              <a:rPr lang="fr-FR" sz="1200" dirty="0" err="1">
                <a:latin typeface="Calibri" panose="020F0502020204030204" pitchFamily="34" charset="0"/>
                <a:cs typeface="Calibri" panose="020F0502020204030204" pitchFamily="34" charset="0"/>
              </a:rPr>
              <a:t>Jean-noël</a:t>
            </a:r>
            <a:r>
              <a:rPr lang="fr-FR" sz="1200" dirty="0">
                <a:latin typeface="Calibri" panose="020F0502020204030204" pitchFamily="34" charset="0"/>
                <a:cs typeface="Calibri" panose="020F0502020204030204" pitchFamily="34" charset="0"/>
              </a:rPr>
              <a:t> Lafargue</a:t>
            </a:r>
          </a:p>
          <a:p>
            <a:r>
              <a:rPr lang="fr-FR" sz="1000" u="sng" dirty="0">
                <a:solidFill>
                  <a:srgbClr val="0000FF"/>
                </a:solidFill>
                <a:latin typeface="Calibri" panose="020F0502020204030204" pitchFamily="34" charset="0"/>
                <a:cs typeface="Calibri" panose="020F0502020204030204" pitchFamily="34" charset="0"/>
              </a:rPr>
              <a:t>https://</a:t>
            </a:r>
            <a:r>
              <a:rPr lang="fr-FR" sz="1000" u="sng" dirty="0" err="1">
                <a:solidFill>
                  <a:srgbClr val="0000FF"/>
                </a:solidFill>
                <a:latin typeface="Calibri" panose="020F0502020204030204" pitchFamily="34" charset="0"/>
                <a:cs typeface="Calibri" panose="020F0502020204030204" pitchFamily="34" charset="0"/>
              </a:rPr>
              <a:t>commons.wikimedia.org</a:t>
            </a:r>
            <a:r>
              <a:rPr lang="fr-FR" sz="1000" u="sng" dirty="0">
                <a:solidFill>
                  <a:srgbClr val="0000FF"/>
                </a:solidFill>
                <a:latin typeface="Calibri" panose="020F0502020204030204" pitchFamily="34" charset="0"/>
                <a:cs typeface="Calibri" panose="020F0502020204030204" pitchFamily="34" charset="0"/>
              </a:rPr>
              <a:t>/wiki/File:Palais_de_la_decouverte_electrostatique_5_jnl.jpg#globalusage</a:t>
            </a:r>
            <a:endParaRPr lang="en-SG" sz="1000" u="sng" dirty="0">
              <a:solidFill>
                <a:srgbClr val="0000FF"/>
              </a:solidFill>
              <a:latin typeface="Calibri" panose="020F0502020204030204" pitchFamily="34" charset="0"/>
              <a:cs typeface="Calibri" panose="020F0502020204030204" pitchFamily="34" charset="0"/>
            </a:endParaRPr>
          </a:p>
        </p:txBody>
      </p:sp>
      <p:pic>
        <p:nvPicPr>
          <p:cNvPr id="15364" name="Picture 4" descr="File:Lightning in Dallas 20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2249" y="1484313"/>
            <a:ext cx="4662581" cy="36004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56857" y="5072416"/>
            <a:ext cx="4612745" cy="430887"/>
          </a:xfrm>
          <a:prstGeom prst="rect">
            <a:avLst/>
          </a:prstGeom>
          <a:noFill/>
        </p:spPr>
        <p:txBody>
          <a:bodyPr wrap="square" rtlCol="0">
            <a:spAutoFit/>
          </a:bodyPr>
          <a:lstStyle/>
          <a:p>
            <a:r>
              <a:rPr lang="en-SG" sz="1200" dirty="0">
                <a:latin typeface="Calibri" panose="020F0502020204030204" pitchFamily="34" charset="0"/>
                <a:cs typeface="Calibri" panose="020F0502020204030204" pitchFamily="34" charset="0"/>
              </a:rPr>
              <a:t>By Mitchel Coombs</a:t>
            </a:r>
          </a:p>
          <a:p>
            <a:r>
              <a:rPr lang="en-SG" sz="1000" u="sng" dirty="0">
                <a:solidFill>
                  <a:srgbClr val="0000FF"/>
                </a:solidFill>
                <a:latin typeface="Calibri" panose="020F0502020204030204" pitchFamily="34" charset="0"/>
                <a:cs typeface="Calibri" panose="020F0502020204030204" pitchFamily="34" charset="0"/>
              </a:rPr>
              <a:t>https://</a:t>
            </a:r>
            <a:r>
              <a:rPr lang="en-SG" sz="1000" u="sng" dirty="0" err="1">
                <a:solidFill>
                  <a:srgbClr val="0000FF"/>
                </a:solidFill>
                <a:latin typeface="Calibri" panose="020F0502020204030204" pitchFamily="34" charset="0"/>
                <a:cs typeface="Calibri" panose="020F0502020204030204" pitchFamily="34" charset="0"/>
              </a:rPr>
              <a:t>www.flickr.com</a:t>
            </a:r>
            <a:r>
              <a:rPr lang="en-SG" sz="1000" u="sng" dirty="0">
                <a:solidFill>
                  <a:srgbClr val="0000FF"/>
                </a:solidFill>
                <a:latin typeface="Calibri" panose="020F0502020204030204" pitchFamily="34" charset="0"/>
                <a:cs typeface="Calibri" panose="020F0502020204030204" pitchFamily="34" charset="0"/>
              </a:rPr>
              <a:t>/photos/51647007@N08/27663733200/</a:t>
            </a:r>
          </a:p>
        </p:txBody>
      </p:sp>
    </p:spTree>
    <p:extLst>
      <p:ext uri="{BB962C8B-B14F-4D97-AF65-F5344CB8AC3E}">
        <p14:creationId xmlns:p14="http://schemas.microsoft.com/office/powerpoint/2010/main" val="1148149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63388"/>
            <a:ext cx="9058338" cy="1320800"/>
          </a:xfrm>
        </p:spPr>
        <p:txBody>
          <a:bodyPr>
            <a:normAutofit/>
          </a:bodyPr>
          <a:lstStyle/>
          <a:p>
            <a:r>
              <a:rPr lang="en-SG" sz="3600" dirty="0" smtClean="0"/>
              <a:t>Atomic Structure (Electron Shell Diagram) of Copper </a:t>
            </a:r>
            <a:endParaRPr lang="en-SG"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504" y="2205946"/>
            <a:ext cx="3450709" cy="3613657"/>
          </a:xfrm>
          <a:prstGeom prst="rect">
            <a:avLst/>
          </a:prstGeom>
        </p:spPr>
      </p:pic>
      <p:sp>
        <p:nvSpPr>
          <p:cNvPr id="6" name="Rounded Rectangular Callout 5"/>
          <p:cNvSpPr/>
          <p:nvPr/>
        </p:nvSpPr>
        <p:spPr>
          <a:xfrm>
            <a:off x="6346038" y="2205946"/>
            <a:ext cx="1776548" cy="898872"/>
          </a:xfrm>
          <a:prstGeom prst="wedgeRoundRectCallout">
            <a:avLst>
              <a:gd name="adj1" fmla="val -159994"/>
              <a:gd name="adj2" fmla="val -401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t>Valence Electron</a:t>
            </a:r>
            <a:endParaRPr lang="en-SG" sz="2400" dirty="0"/>
          </a:p>
        </p:txBody>
      </p:sp>
      <p:sp>
        <p:nvSpPr>
          <p:cNvPr id="3" name="Footer Placeholder 2"/>
          <p:cNvSpPr>
            <a:spLocks noGrp="1"/>
          </p:cNvSpPr>
          <p:nvPr>
            <p:ph type="ftr" sz="quarter" idx="11"/>
          </p:nvPr>
        </p:nvSpPr>
        <p:spPr/>
        <p:txBody>
          <a:bodyPr/>
          <a:lstStyle/>
          <a:p>
            <a:r>
              <a:rPr lang="en-US" smtClean="0"/>
              <a:t>Electric charge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56099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What are electric charges?</a:t>
            </a:r>
            <a:endParaRPr lang="en-S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067" y="2085815"/>
            <a:ext cx="3450709" cy="3613657"/>
          </a:xfrm>
          <a:prstGeom prst="rect">
            <a:avLst/>
          </a:prstGeom>
        </p:spPr>
      </p:pic>
      <p:sp>
        <p:nvSpPr>
          <p:cNvPr id="6" name="Rounded Rectangular Callout 5"/>
          <p:cNvSpPr/>
          <p:nvPr/>
        </p:nvSpPr>
        <p:spPr>
          <a:xfrm>
            <a:off x="6299197" y="2458516"/>
            <a:ext cx="1776548" cy="898872"/>
          </a:xfrm>
          <a:prstGeom prst="wedgeRoundRectCallout">
            <a:avLst>
              <a:gd name="adj1" fmla="val -78975"/>
              <a:gd name="adj2" fmla="val -995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t>Free Electron</a:t>
            </a:r>
            <a:endParaRPr lang="en-SG" sz="2400" dirty="0"/>
          </a:p>
        </p:txBody>
      </p:sp>
      <p:sp>
        <p:nvSpPr>
          <p:cNvPr id="8" name="Footer Placeholder 7"/>
          <p:cNvSpPr>
            <a:spLocks noGrp="1"/>
          </p:cNvSpPr>
          <p:nvPr>
            <p:ph type="ftr" sz="quarter" idx="11"/>
          </p:nvPr>
        </p:nvSpPr>
        <p:spPr/>
        <p:txBody>
          <a:bodyPr/>
          <a:lstStyle/>
          <a:p>
            <a:r>
              <a:rPr lang="en-US" smtClean="0"/>
              <a:t>Electric charge</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9</a:t>
            </a:fld>
            <a:endParaRPr lang="en-US" dirty="0"/>
          </a:p>
        </p:txBody>
      </p:sp>
      <p:grpSp>
        <p:nvGrpSpPr>
          <p:cNvPr id="11" name="Group 10"/>
          <p:cNvGrpSpPr/>
          <p:nvPr/>
        </p:nvGrpSpPr>
        <p:grpSpPr>
          <a:xfrm>
            <a:off x="5374340" y="1638020"/>
            <a:ext cx="389211" cy="523220"/>
            <a:chOff x="7444204" y="1520124"/>
            <a:chExt cx="389211" cy="523220"/>
          </a:xfrm>
        </p:grpSpPr>
        <p:sp>
          <p:nvSpPr>
            <p:cNvPr id="7" name="Oval 6"/>
            <p:cNvSpPr/>
            <p:nvPr/>
          </p:nvSpPr>
          <p:spPr>
            <a:xfrm>
              <a:off x="7466883" y="1635557"/>
              <a:ext cx="343853" cy="341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800" dirty="0"/>
            </a:p>
          </p:txBody>
        </p:sp>
        <p:sp>
          <p:nvSpPr>
            <p:cNvPr id="10" name="TextBox 9"/>
            <p:cNvSpPr txBox="1"/>
            <p:nvPr/>
          </p:nvSpPr>
          <p:spPr>
            <a:xfrm>
              <a:off x="7444204" y="1520124"/>
              <a:ext cx="389211" cy="523220"/>
            </a:xfrm>
            <a:prstGeom prst="rect">
              <a:avLst/>
            </a:prstGeom>
            <a:noFill/>
          </p:spPr>
          <p:txBody>
            <a:bodyPr wrap="square" rtlCol="0">
              <a:spAutoFit/>
            </a:bodyPr>
            <a:lstStyle/>
            <a:p>
              <a:pPr algn="ctr"/>
              <a:r>
                <a:rPr lang="en-SG" sz="2800" b="1" dirty="0">
                  <a:solidFill>
                    <a:schemeClr val="bg1"/>
                  </a:solidFill>
                </a:rPr>
                <a:t>-</a:t>
              </a:r>
            </a:p>
          </p:txBody>
        </p:sp>
      </p:grpSp>
      <p:cxnSp>
        <p:nvCxnSpPr>
          <p:cNvPr id="13" name="Curved Connector 12"/>
          <p:cNvCxnSpPr/>
          <p:nvPr/>
        </p:nvCxnSpPr>
        <p:spPr>
          <a:xfrm flipV="1">
            <a:off x="4368800" y="1896744"/>
            <a:ext cx="984138" cy="227436"/>
          </a:xfrm>
          <a:prstGeom prst="curvedConnector3">
            <a:avLst>
              <a:gd name="adj1" fmla="val 50000"/>
            </a:avLst>
          </a:prstGeom>
          <a:ln w="730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72041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16990</TotalTime>
  <Words>1100</Words>
  <Application>Microsoft Office PowerPoint</Application>
  <PresentationFormat>Widescreen</PresentationFormat>
  <Paragraphs>159</Paragraphs>
  <Slides>20</Slides>
  <Notes>14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2" baseType="lpstr">
      <vt:lpstr>Arial</vt:lpstr>
      <vt:lpstr>Calibri</vt:lpstr>
      <vt:lpstr>Cambria</vt:lpstr>
      <vt:lpstr>Cambria Math</vt:lpstr>
      <vt:lpstr>Comic Sans MS</vt:lpstr>
      <vt:lpstr>Cooper Black</vt:lpstr>
      <vt:lpstr>Symbol</vt:lpstr>
      <vt:lpstr>Times New Roman</vt:lpstr>
      <vt:lpstr>Trebuchet MS</vt:lpstr>
      <vt:lpstr>Wingdings 3</vt:lpstr>
      <vt:lpstr>Facet</vt:lpstr>
      <vt:lpstr>Equation</vt:lpstr>
      <vt:lpstr>Unit 2: Electric charge, Voltage &amp; Current</vt:lpstr>
      <vt:lpstr>What will you learn?</vt:lpstr>
      <vt:lpstr>What makes them work?</vt:lpstr>
      <vt:lpstr>Yes, Power</vt:lpstr>
      <vt:lpstr>Yes, Power</vt:lpstr>
      <vt:lpstr>Unit 2 Outline</vt:lpstr>
      <vt:lpstr>How electric chargers appear to us</vt:lpstr>
      <vt:lpstr>Atomic Structure (Electron Shell Diagram) of Copper </vt:lpstr>
      <vt:lpstr>What are electric charges?</vt:lpstr>
      <vt:lpstr>What are electric charges?</vt:lpstr>
      <vt:lpstr>Test Yourself</vt:lpstr>
      <vt:lpstr>Student Activity 1</vt:lpstr>
      <vt:lpstr>Student Activity 1 - Answers</vt:lpstr>
      <vt:lpstr>Electric Charge</vt:lpstr>
      <vt:lpstr>Electric Charge</vt:lpstr>
      <vt:lpstr>Example 1</vt:lpstr>
      <vt:lpstr>Example 2</vt:lpstr>
      <vt:lpstr>Example 3</vt:lpstr>
      <vt:lpstr>What have you learned?</vt:lpstr>
      <vt:lpstr>Coming Up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Voltage &amp; Current</dc:title>
  <dc:creator>Yap Kin Leng</dc:creator>
  <cp:lastModifiedBy>David Li Chung Ping</cp:lastModifiedBy>
  <cp:revision>171</cp:revision>
  <dcterms:created xsi:type="dcterms:W3CDTF">2014-10-21T02:47:35Z</dcterms:created>
  <dcterms:modified xsi:type="dcterms:W3CDTF">2018-10-29T09:18:41Z</dcterms:modified>
</cp:coreProperties>
</file>